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441" r:id="rId3"/>
    <p:sldId id="450" r:id="rId4"/>
    <p:sldId id="443" r:id="rId5"/>
    <p:sldId id="323" r:id="rId6"/>
    <p:sldId id="438" r:id="rId7"/>
    <p:sldId id="439" r:id="rId8"/>
    <p:sldId id="444" r:id="rId9"/>
    <p:sldId id="445" r:id="rId10"/>
    <p:sldId id="446" r:id="rId11"/>
    <p:sldId id="447" r:id="rId12"/>
    <p:sldId id="448" r:id="rId13"/>
    <p:sldId id="457" r:id="rId14"/>
    <p:sldId id="449" r:id="rId15"/>
    <p:sldId id="451" r:id="rId16"/>
    <p:sldId id="452" r:id="rId17"/>
    <p:sldId id="453" r:id="rId18"/>
    <p:sldId id="332" r:id="rId19"/>
    <p:sldId id="454" r:id="rId20"/>
    <p:sldId id="456" r:id="rId21"/>
    <p:sldId id="340" r:id="rId22"/>
    <p:sldId id="338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ira, Juliana (Sao Paulo)" initials="OJ(P" lastIdx="0" clrIdx="0">
    <p:extLst>
      <p:ext uri="{19B8F6BF-5375-455C-9EA6-DF929625EA0E}">
        <p15:presenceInfo xmlns:p15="http://schemas.microsoft.com/office/powerpoint/2012/main" userId="S::juliana.oliveira@towerswatson.com::4347e565-ef9d-4986-8913-579f793e85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2E"/>
    <a:srgbClr val="003462"/>
    <a:srgbClr val="21D8DE"/>
    <a:srgbClr val="26A7CE"/>
    <a:srgbClr val="130E39"/>
    <a:srgbClr val="3C4565"/>
    <a:srgbClr val="7030A0"/>
    <a:srgbClr val="ED7D31"/>
    <a:srgbClr val="1889A3"/>
    <a:srgbClr val="61C3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84775" autoAdjust="0"/>
  </p:normalViewPr>
  <p:slideViewPr>
    <p:cSldViewPr snapToGrid="0">
      <p:cViewPr>
        <p:scale>
          <a:sx n="90" d="100"/>
          <a:sy n="90" d="100"/>
        </p:scale>
        <p:origin x="66" y="-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bzl1-02\spl01\CLIENT\Siemens%20Ltda%20-%20103166\18\RET\2020%20Nova%20PI\Execution\Apresentacao\EvolSeli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-bzl1-02\spl01\CLIENT\Siemens%20Ltda%20-%20103166\18\RET\2020%20Nova%20PI\Execution\Apresentacao\EvolSelic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57150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Lbls>
            <c:dLbl>
              <c:idx val="1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BB-461C-8773-0A66CA8ECCC6}"/>
                </c:ext>
              </c:extLst>
            </c:dLbl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B-461C-8773-0A66CA8ECCC6}"/>
                </c:ext>
              </c:extLst>
            </c:dLbl>
            <c:dLbl>
              <c:idx val="7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BB-461C-8773-0A66CA8ECCC6}"/>
                </c:ext>
              </c:extLst>
            </c:dLbl>
            <c:dLbl>
              <c:idx val="8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BB-461C-8773-0A66CA8ECCC6}"/>
                </c:ext>
              </c:extLst>
            </c:dLbl>
            <c:dLbl>
              <c:idx val="9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BB-461C-8773-0A66CA8ECCC6}"/>
                </c:ext>
              </c:extLst>
            </c:dLbl>
            <c:dLbl>
              <c:idx val="10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BB-461C-8773-0A66CA8ECCC6}"/>
                </c:ext>
              </c:extLst>
            </c:dLbl>
            <c:dLbl>
              <c:idx val="13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BB-461C-8773-0A66CA8ECCC6}"/>
                </c:ext>
              </c:extLst>
            </c:dLbl>
            <c:dLbl>
              <c:idx val="148"/>
              <c:layout>
                <c:manualLayout>
                  <c:x val="-3.1818875627705072E-2"/>
                  <c:y val="3.1052882202602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BB-461C-8773-0A66CA8ECCC6}"/>
                </c:ext>
              </c:extLst>
            </c:dLbl>
            <c:dLbl>
              <c:idx val="162"/>
              <c:layout>
                <c:manualLayout>
                  <c:x val="-6.1190145437894023E-3"/>
                  <c:y val="2.070192146840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BB-461C-8773-0A66CA8ECC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Selic!$A$2:$A$164</c:f>
              <c:numCache>
                <c:formatCode>m/d/yyyy</c:formatCode>
                <c:ptCount val="163"/>
                <c:pt idx="0">
                  <c:v>37244</c:v>
                </c:pt>
                <c:pt idx="1">
                  <c:v>37279</c:v>
                </c:pt>
                <c:pt idx="2">
                  <c:v>37307</c:v>
                </c:pt>
                <c:pt idx="3">
                  <c:v>37335</c:v>
                </c:pt>
                <c:pt idx="4">
                  <c:v>37363</c:v>
                </c:pt>
                <c:pt idx="5">
                  <c:v>37398</c:v>
                </c:pt>
                <c:pt idx="6">
                  <c:v>37426</c:v>
                </c:pt>
                <c:pt idx="7">
                  <c:v>37454</c:v>
                </c:pt>
                <c:pt idx="8">
                  <c:v>37489</c:v>
                </c:pt>
                <c:pt idx="9">
                  <c:v>37517</c:v>
                </c:pt>
                <c:pt idx="10">
                  <c:v>37543</c:v>
                </c:pt>
                <c:pt idx="11">
                  <c:v>37552</c:v>
                </c:pt>
                <c:pt idx="12">
                  <c:v>37580</c:v>
                </c:pt>
                <c:pt idx="13">
                  <c:v>37608</c:v>
                </c:pt>
                <c:pt idx="14">
                  <c:v>37643</c:v>
                </c:pt>
                <c:pt idx="15">
                  <c:v>37671</c:v>
                </c:pt>
                <c:pt idx="16">
                  <c:v>37699</c:v>
                </c:pt>
                <c:pt idx="17">
                  <c:v>37734</c:v>
                </c:pt>
                <c:pt idx="18">
                  <c:v>37762</c:v>
                </c:pt>
                <c:pt idx="19">
                  <c:v>37790</c:v>
                </c:pt>
                <c:pt idx="20">
                  <c:v>37825</c:v>
                </c:pt>
                <c:pt idx="21">
                  <c:v>37853</c:v>
                </c:pt>
                <c:pt idx="22">
                  <c:v>37881</c:v>
                </c:pt>
                <c:pt idx="23">
                  <c:v>37916</c:v>
                </c:pt>
                <c:pt idx="24">
                  <c:v>37944</c:v>
                </c:pt>
                <c:pt idx="25">
                  <c:v>37972</c:v>
                </c:pt>
                <c:pt idx="26">
                  <c:v>38007</c:v>
                </c:pt>
                <c:pt idx="27">
                  <c:v>38035</c:v>
                </c:pt>
                <c:pt idx="28">
                  <c:v>38063</c:v>
                </c:pt>
                <c:pt idx="29">
                  <c:v>38091</c:v>
                </c:pt>
                <c:pt idx="30">
                  <c:v>38126</c:v>
                </c:pt>
                <c:pt idx="31">
                  <c:v>38154</c:v>
                </c:pt>
                <c:pt idx="32">
                  <c:v>38189</c:v>
                </c:pt>
                <c:pt idx="33">
                  <c:v>38217</c:v>
                </c:pt>
                <c:pt idx="34">
                  <c:v>38245</c:v>
                </c:pt>
                <c:pt idx="35">
                  <c:v>38280</c:v>
                </c:pt>
                <c:pt idx="36">
                  <c:v>38308</c:v>
                </c:pt>
                <c:pt idx="37">
                  <c:v>38336</c:v>
                </c:pt>
                <c:pt idx="38">
                  <c:v>38371</c:v>
                </c:pt>
                <c:pt idx="39">
                  <c:v>38399</c:v>
                </c:pt>
                <c:pt idx="40">
                  <c:v>38427</c:v>
                </c:pt>
                <c:pt idx="41">
                  <c:v>38462</c:v>
                </c:pt>
                <c:pt idx="42">
                  <c:v>38490</c:v>
                </c:pt>
                <c:pt idx="43">
                  <c:v>38518</c:v>
                </c:pt>
                <c:pt idx="44">
                  <c:v>38553</c:v>
                </c:pt>
                <c:pt idx="45">
                  <c:v>38581</c:v>
                </c:pt>
                <c:pt idx="46">
                  <c:v>38609</c:v>
                </c:pt>
                <c:pt idx="47">
                  <c:v>38644</c:v>
                </c:pt>
                <c:pt idx="48">
                  <c:v>38679</c:v>
                </c:pt>
                <c:pt idx="49">
                  <c:v>38700</c:v>
                </c:pt>
                <c:pt idx="50">
                  <c:v>38735</c:v>
                </c:pt>
                <c:pt idx="51">
                  <c:v>38784</c:v>
                </c:pt>
                <c:pt idx="52">
                  <c:v>38826</c:v>
                </c:pt>
                <c:pt idx="53">
                  <c:v>38868</c:v>
                </c:pt>
                <c:pt idx="54">
                  <c:v>38917</c:v>
                </c:pt>
                <c:pt idx="55">
                  <c:v>38959</c:v>
                </c:pt>
                <c:pt idx="56">
                  <c:v>39008</c:v>
                </c:pt>
                <c:pt idx="57">
                  <c:v>39050</c:v>
                </c:pt>
                <c:pt idx="58">
                  <c:v>39106</c:v>
                </c:pt>
                <c:pt idx="59">
                  <c:v>39148</c:v>
                </c:pt>
                <c:pt idx="60">
                  <c:v>39190</c:v>
                </c:pt>
                <c:pt idx="61">
                  <c:v>39239</c:v>
                </c:pt>
                <c:pt idx="62">
                  <c:v>39281</c:v>
                </c:pt>
                <c:pt idx="63">
                  <c:v>39330</c:v>
                </c:pt>
                <c:pt idx="64">
                  <c:v>39372</c:v>
                </c:pt>
                <c:pt idx="65">
                  <c:v>39421</c:v>
                </c:pt>
                <c:pt idx="66">
                  <c:v>39470</c:v>
                </c:pt>
                <c:pt idx="67">
                  <c:v>39512</c:v>
                </c:pt>
                <c:pt idx="68">
                  <c:v>39554</c:v>
                </c:pt>
                <c:pt idx="69">
                  <c:v>39603</c:v>
                </c:pt>
                <c:pt idx="70">
                  <c:v>39652</c:v>
                </c:pt>
                <c:pt idx="71">
                  <c:v>39701</c:v>
                </c:pt>
                <c:pt idx="72">
                  <c:v>39750</c:v>
                </c:pt>
                <c:pt idx="73">
                  <c:v>39792</c:v>
                </c:pt>
                <c:pt idx="74">
                  <c:v>39834</c:v>
                </c:pt>
                <c:pt idx="75">
                  <c:v>39883</c:v>
                </c:pt>
                <c:pt idx="76">
                  <c:v>39932</c:v>
                </c:pt>
                <c:pt idx="77">
                  <c:v>39974</c:v>
                </c:pt>
                <c:pt idx="78">
                  <c:v>40016</c:v>
                </c:pt>
                <c:pt idx="79">
                  <c:v>40058</c:v>
                </c:pt>
                <c:pt idx="80">
                  <c:v>40107</c:v>
                </c:pt>
                <c:pt idx="81">
                  <c:v>40156</c:v>
                </c:pt>
                <c:pt idx="82">
                  <c:v>40205</c:v>
                </c:pt>
                <c:pt idx="83">
                  <c:v>40254</c:v>
                </c:pt>
                <c:pt idx="84">
                  <c:v>40296</c:v>
                </c:pt>
                <c:pt idx="85">
                  <c:v>40338</c:v>
                </c:pt>
                <c:pt idx="86">
                  <c:v>40380</c:v>
                </c:pt>
                <c:pt idx="87">
                  <c:v>40422</c:v>
                </c:pt>
                <c:pt idx="88">
                  <c:v>40471</c:v>
                </c:pt>
                <c:pt idx="89">
                  <c:v>40520</c:v>
                </c:pt>
                <c:pt idx="90">
                  <c:v>40562</c:v>
                </c:pt>
                <c:pt idx="91">
                  <c:v>40604</c:v>
                </c:pt>
                <c:pt idx="92">
                  <c:v>40653</c:v>
                </c:pt>
                <c:pt idx="93">
                  <c:v>40702</c:v>
                </c:pt>
                <c:pt idx="94">
                  <c:v>40744</c:v>
                </c:pt>
                <c:pt idx="95">
                  <c:v>40786</c:v>
                </c:pt>
                <c:pt idx="96">
                  <c:v>40835</c:v>
                </c:pt>
                <c:pt idx="97">
                  <c:v>40877</c:v>
                </c:pt>
                <c:pt idx="98">
                  <c:v>40926</c:v>
                </c:pt>
                <c:pt idx="99">
                  <c:v>40975</c:v>
                </c:pt>
                <c:pt idx="100">
                  <c:v>41017</c:v>
                </c:pt>
                <c:pt idx="101">
                  <c:v>41059</c:v>
                </c:pt>
                <c:pt idx="102">
                  <c:v>41101</c:v>
                </c:pt>
                <c:pt idx="103">
                  <c:v>41150</c:v>
                </c:pt>
                <c:pt idx="104">
                  <c:v>41192</c:v>
                </c:pt>
                <c:pt idx="105">
                  <c:v>41241</c:v>
                </c:pt>
                <c:pt idx="106">
                  <c:v>41290</c:v>
                </c:pt>
                <c:pt idx="107">
                  <c:v>41339</c:v>
                </c:pt>
                <c:pt idx="108">
                  <c:v>41381</c:v>
                </c:pt>
                <c:pt idx="109">
                  <c:v>41423</c:v>
                </c:pt>
                <c:pt idx="110">
                  <c:v>41465</c:v>
                </c:pt>
                <c:pt idx="111">
                  <c:v>41514</c:v>
                </c:pt>
                <c:pt idx="112">
                  <c:v>41556</c:v>
                </c:pt>
                <c:pt idx="113">
                  <c:v>41605</c:v>
                </c:pt>
                <c:pt idx="114">
                  <c:v>41654</c:v>
                </c:pt>
                <c:pt idx="115">
                  <c:v>41696</c:v>
                </c:pt>
                <c:pt idx="116">
                  <c:v>41731</c:v>
                </c:pt>
                <c:pt idx="117">
                  <c:v>41787</c:v>
                </c:pt>
                <c:pt idx="118">
                  <c:v>41836</c:v>
                </c:pt>
                <c:pt idx="119">
                  <c:v>41885</c:v>
                </c:pt>
                <c:pt idx="120">
                  <c:v>41941</c:v>
                </c:pt>
                <c:pt idx="121">
                  <c:v>41976</c:v>
                </c:pt>
                <c:pt idx="122">
                  <c:v>42025</c:v>
                </c:pt>
                <c:pt idx="123">
                  <c:v>42067</c:v>
                </c:pt>
                <c:pt idx="124">
                  <c:v>42123</c:v>
                </c:pt>
                <c:pt idx="125">
                  <c:v>42158</c:v>
                </c:pt>
                <c:pt idx="126">
                  <c:v>42214</c:v>
                </c:pt>
                <c:pt idx="127">
                  <c:v>42249</c:v>
                </c:pt>
                <c:pt idx="128">
                  <c:v>42298</c:v>
                </c:pt>
                <c:pt idx="129">
                  <c:v>42333</c:v>
                </c:pt>
                <c:pt idx="130">
                  <c:v>42389</c:v>
                </c:pt>
                <c:pt idx="131">
                  <c:v>42431</c:v>
                </c:pt>
                <c:pt idx="132">
                  <c:v>42487</c:v>
                </c:pt>
                <c:pt idx="133">
                  <c:v>42529</c:v>
                </c:pt>
                <c:pt idx="134">
                  <c:v>42571</c:v>
                </c:pt>
                <c:pt idx="135">
                  <c:v>42613</c:v>
                </c:pt>
                <c:pt idx="136">
                  <c:v>42662</c:v>
                </c:pt>
                <c:pt idx="137">
                  <c:v>42704</c:v>
                </c:pt>
                <c:pt idx="138">
                  <c:v>42746</c:v>
                </c:pt>
                <c:pt idx="139">
                  <c:v>42788</c:v>
                </c:pt>
                <c:pt idx="140">
                  <c:v>42837</c:v>
                </c:pt>
                <c:pt idx="141">
                  <c:v>42886</c:v>
                </c:pt>
                <c:pt idx="142">
                  <c:v>42942</c:v>
                </c:pt>
                <c:pt idx="143">
                  <c:v>42984</c:v>
                </c:pt>
                <c:pt idx="144">
                  <c:v>43033</c:v>
                </c:pt>
                <c:pt idx="145">
                  <c:v>43075</c:v>
                </c:pt>
                <c:pt idx="146">
                  <c:v>43138</c:v>
                </c:pt>
                <c:pt idx="147">
                  <c:v>43180</c:v>
                </c:pt>
                <c:pt idx="148">
                  <c:v>43236</c:v>
                </c:pt>
                <c:pt idx="149">
                  <c:v>43271</c:v>
                </c:pt>
                <c:pt idx="150">
                  <c:v>43313</c:v>
                </c:pt>
                <c:pt idx="151">
                  <c:v>43362</c:v>
                </c:pt>
                <c:pt idx="152">
                  <c:v>43404</c:v>
                </c:pt>
                <c:pt idx="153">
                  <c:v>43446</c:v>
                </c:pt>
                <c:pt idx="154">
                  <c:v>43502</c:v>
                </c:pt>
                <c:pt idx="155">
                  <c:v>43544</c:v>
                </c:pt>
                <c:pt idx="156">
                  <c:v>43594</c:v>
                </c:pt>
                <c:pt idx="157">
                  <c:v>43636</c:v>
                </c:pt>
                <c:pt idx="158">
                  <c:v>43677</c:v>
                </c:pt>
                <c:pt idx="159">
                  <c:v>43726</c:v>
                </c:pt>
                <c:pt idx="160">
                  <c:v>43768</c:v>
                </c:pt>
                <c:pt idx="161">
                  <c:v>43810</c:v>
                </c:pt>
                <c:pt idx="162">
                  <c:v>43865</c:v>
                </c:pt>
              </c:numCache>
            </c:numRef>
          </c:cat>
          <c:val>
            <c:numRef>
              <c:f>Selic!$B$2:$B$164</c:f>
              <c:numCache>
                <c:formatCode>0.00%</c:formatCode>
                <c:ptCount val="163"/>
                <c:pt idx="0">
                  <c:v>0.19</c:v>
                </c:pt>
                <c:pt idx="1">
                  <c:v>0.19</c:v>
                </c:pt>
                <c:pt idx="2">
                  <c:v>0.1875</c:v>
                </c:pt>
                <c:pt idx="3">
                  <c:v>0.185</c:v>
                </c:pt>
                <c:pt idx="4">
                  <c:v>0.185</c:v>
                </c:pt>
                <c:pt idx="5">
                  <c:v>0.185</c:v>
                </c:pt>
                <c:pt idx="6">
                  <c:v>0.185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0.21</c:v>
                </c:pt>
                <c:pt idx="11">
                  <c:v>0.21</c:v>
                </c:pt>
                <c:pt idx="12">
                  <c:v>0.22</c:v>
                </c:pt>
                <c:pt idx="13">
                  <c:v>0.25</c:v>
                </c:pt>
                <c:pt idx="14">
                  <c:v>0.255</c:v>
                </c:pt>
                <c:pt idx="15">
                  <c:v>0.26500000000000001</c:v>
                </c:pt>
                <c:pt idx="16">
                  <c:v>0.26500000000000001</c:v>
                </c:pt>
                <c:pt idx="17">
                  <c:v>0.26500000000000001</c:v>
                </c:pt>
                <c:pt idx="18">
                  <c:v>0.26500000000000001</c:v>
                </c:pt>
                <c:pt idx="19">
                  <c:v>0.26</c:v>
                </c:pt>
                <c:pt idx="20">
                  <c:v>0.245</c:v>
                </c:pt>
                <c:pt idx="21">
                  <c:v>0.22</c:v>
                </c:pt>
                <c:pt idx="22">
                  <c:v>0.2</c:v>
                </c:pt>
                <c:pt idx="23">
                  <c:v>0.19</c:v>
                </c:pt>
                <c:pt idx="24">
                  <c:v>0.17499999999999999</c:v>
                </c:pt>
                <c:pt idx="25">
                  <c:v>0.16500000000000001</c:v>
                </c:pt>
                <c:pt idx="26">
                  <c:v>0.16500000000000001</c:v>
                </c:pt>
                <c:pt idx="27">
                  <c:v>0.16500000000000001</c:v>
                </c:pt>
                <c:pt idx="28">
                  <c:v>0.16250000000000001</c:v>
                </c:pt>
                <c:pt idx="29">
                  <c:v>0.16</c:v>
                </c:pt>
                <c:pt idx="30">
                  <c:v>0.16</c:v>
                </c:pt>
                <c:pt idx="31">
                  <c:v>0.16</c:v>
                </c:pt>
                <c:pt idx="32">
                  <c:v>0.16</c:v>
                </c:pt>
                <c:pt idx="33">
                  <c:v>0.16</c:v>
                </c:pt>
                <c:pt idx="34">
                  <c:v>0.16250000000000001</c:v>
                </c:pt>
                <c:pt idx="35">
                  <c:v>0.16750000000000001</c:v>
                </c:pt>
                <c:pt idx="36">
                  <c:v>0.17249999999999999</c:v>
                </c:pt>
                <c:pt idx="37">
                  <c:v>0.17749999999999999</c:v>
                </c:pt>
                <c:pt idx="38">
                  <c:v>0.1825</c:v>
                </c:pt>
                <c:pt idx="39">
                  <c:v>0.1875</c:v>
                </c:pt>
                <c:pt idx="40">
                  <c:v>0.1925</c:v>
                </c:pt>
                <c:pt idx="41">
                  <c:v>0.19500000000000001</c:v>
                </c:pt>
                <c:pt idx="42">
                  <c:v>0.19750000000000001</c:v>
                </c:pt>
                <c:pt idx="43">
                  <c:v>0.19750000000000001</c:v>
                </c:pt>
                <c:pt idx="44">
                  <c:v>0.19750000000000001</c:v>
                </c:pt>
                <c:pt idx="45">
                  <c:v>0.19750000000000001</c:v>
                </c:pt>
                <c:pt idx="46">
                  <c:v>0.19500000000000001</c:v>
                </c:pt>
                <c:pt idx="47">
                  <c:v>0.19</c:v>
                </c:pt>
                <c:pt idx="48">
                  <c:v>0.185</c:v>
                </c:pt>
                <c:pt idx="49">
                  <c:v>0.18</c:v>
                </c:pt>
                <c:pt idx="50">
                  <c:v>0.17249999999999999</c:v>
                </c:pt>
                <c:pt idx="51">
                  <c:v>0.16500000000000001</c:v>
                </c:pt>
                <c:pt idx="52">
                  <c:v>0.1575</c:v>
                </c:pt>
                <c:pt idx="53">
                  <c:v>0.1525</c:v>
                </c:pt>
                <c:pt idx="54">
                  <c:v>0.14749999999999999</c:v>
                </c:pt>
                <c:pt idx="55">
                  <c:v>0.14249999999999999</c:v>
                </c:pt>
                <c:pt idx="56">
                  <c:v>0.13750000000000001</c:v>
                </c:pt>
                <c:pt idx="57">
                  <c:v>0.13250000000000001</c:v>
                </c:pt>
                <c:pt idx="58">
                  <c:v>0.13</c:v>
                </c:pt>
                <c:pt idx="59">
                  <c:v>0.1275</c:v>
                </c:pt>
                <c:pt idx="60">
                  <c:v>0.125</c:v>
                </c:pt>
                <c:pt idx="61">
                  <c:v>0.12</c:v>
                </c:pt>
                <c:pt idx="62">
                  <c:v>0.115</c:v>
                </c:pt>
                <c:pt idx="63">
                  <c:v>0.1125</c:v>
                </c:pt>
                <c:pt idx="64">
                  <c:v>0.1125</c:v>
                </c:pt>
                <c:pt idx="65">
                  <c:v>0.1125</c:v>
                </c:pt>
                <c:pt idx="66">
                  <c:v>0.1125</c:v>
                </c:pt>
                <c:pt idx="67">
                  <c:v>0.1125</c:v>
                </c:pt>
                <c:pt idx="68">
                  <c:v>0.11749999999999999</c:v>
                </c:pt>
                <c:pt idx="69">
                  <c:v>0.1225</c:v>
                </c:pt>
                <c:pt idx="70">
                  <c:v>0.13</c:v>
                </c:pt>
                <c:pt idx="71">
                  <c:v>0.13750000000000001</c:v>
                </c:pt>
                <c:pt idx="72">
                  <c:v>0.13750000000000001</c:v>
                </c:pt>
                <c:pt idx="73">
                  <c:v>0.13750000000000001</c:v>
                </c:pt>
                <c:pt idx="74">
                  <c:v>0.1275</c:v>
                </c:pt>
                <c:pt idx="75">
                  <c:v>0.1125</c:v>
                </c:pt>
                <c:pt idx="76">
                  <c:v>0.10249999999999999</c:v>
                </c:pt>
                <c:pt idx="77">
                  <c:v>9.2499999999999999E-2</c:v>
                </c:pt>
                <c:pt idx="78">
                  <c:v>8.7499999999999994E-2</c:v>
                </c:pt>
                <c:pt idx="79">
                  <c:v>8.7499999999999994E-2</c:v>
                </c:pt>
                <c:pt idx="80">
                  <c:v>8.7499999999999994E-2</c:v>
                </c:pt>
                <c:pt idx="81">
                  <c:v>8.7499999999999994E-2</c:v>
                </c:pt>
                <c:pt idx="82">
                  <c:v>8.7499999999999994E-2</c:v>
                </c:pt>
                <c:pt idx="83">
                  <c:v>8.7499999999999994E-2</c:v>
                </c:pt>
                <c:pt idx="84">
                  <c:v>9.5000000000000001E-2</c:v>
                </c:pt>
                <c:pt idx="85">
                  <c:v>0.10249999999999999</c:v>
                </c:pt>
                <c:pt idx="86">
                  <c:v>0.1075</c:v>
                </c:pt>
                <c:pt idx="87">
                  <c:v>0.1075</c:v>
                </c:pt>
                <c:pt idx="88">
                  <c:v>0.1075</c:v>
                </c:pt>
                <c:pt idx="89">
                  <c:v>0.1075</c:v>
                </c:pt>
                <c:pt idx="90">
                  <c:v>0.1125</c:v>
                </c:pt>
                <c:pt idx="91">
                  <c:v>0.11749999999999999</c:v>
                </c:pt>
                <c:pt idx="92">
                  <c:v>0.12</c:v>
                </c:pt>
                <c:pt idx="93">
                  <c:v>0.1225</c:v>
                </c:pt>
                <c:pt idx="94">
                  <c:v>0.125</c:v>
                </c:pt>
                <c:pt idx="95">
                  <c:v>0.12</c:v>
                </c:pt>
                <c:pt idx="96">
                  <c:v>0.115</c:v>
                </c:pt>
                <c:pt idx="97">
                  <c:v>0.11</c:v>
                </c:pt>
                <c:pt idx="98">
                  <c:v>0.105</c:v>
                </c:pt>
                <c:pt idx="99">
                  <c:v>9.7500000000000003E-2</c:v>
                </c:pt>
                <c:pt idx="100">
                  <c:v>0.09</c:v>
                </c:pt>
                <c:pt idx="101">
                  <c:v>8.5000000000000006E-2</c:v>
                </c:pt>
                <c:pt idx="102">
                  <c:v>0.08</c:v>
                </c:pt>
                <c:pt idx="103">
                  <c:v>7.4999999999999997E-2</c:v>
                </c:pt>
                <c:pt idx="104">
                  <c:v>7.2499999999999995E-2</c:v>
                </c:pt>
                <c:pt idx="105">
                  <c:v>7.2499999999999995E-2</c:v>
                </c:pt>
                <c:pt idx="106">
                  <c:v>7.2499999999999995E-2</c:v>
                </c:pt>
                <c:pt idx="107">
                  <c:v>7.2499999999999995E-2</c:v>
                </c:pt>
                <c:pt idx="108">
                  <c:v>7.4999999999999997E-2</c:v>
                </c:pt>
                <c:pt idx="109">
                  <c:v>0.08</c:v>
                </c:pt>
                <c:pt idx="110">
                  <c:v>8.5000000000000006E-2</c:v>
                </c:pt>
                <c:pt idx="111">
                  <c:v>0.09</c:v>
                </c:pt>
                <c:pt idx="112">
                  <c:v>9.5000000000000001E-2</c:v>
                </c:pt>
                <c:pt idx="113">
                  <c:v>0.1</c:v>
                </c:pt>
                <c:pt idx="114">
                  <c:v>0.105</c:v>
                </c:pt>
                <c:pt idx="115">
                  <c:v>0.1075</c:v>
                </c:pt>
                <c:pt idx="116">
                  <c:v>0.11</c:v>
                </c:pt>
                <c:pt idx="117">
                  <c:v>0.11</c:v>
                </c:pt>
                <c:pt idx="118">
                  <c:v>0.11</c:v>
                </c:pt>
                <c:pt idx="119">
                  <c:v>0.11</c:v>
                </c:pt>
                <c:pt idx="120">
                  <c:v>0.1125</c:v>
                </c:pt>
                <c:pt idx="121">
                  <c:v>0.11749999999999999</c:v>
                </c:pt>
                <c:pt idx="122">
                  <c:v>0.1225</c:v>
                </c:pt>
                <c:pt idx="123">
                  <c:v>0.1275</c:v>
                </c:pt>
                <c:pt idx="124">
                  <c:v>0.13250000000000001</c:v>
                </c:pt>
                <c:pt idx="125">
                  <c:v>0.13750000000000001</c:v>
                </c:pt>
                <c:pt idx="126">
                  <c:v>0.14249999999999999</c:v>
                </c:pt>
                <c:pt idx="127">
                  <c:v>0.14249999999999999</c:v>
                </c:pt>
                <c:pt idx="128">
                  <c:v>0.14249999999999999</c:v>
                </c:pt>
                <c:pt idx="129">
                  <c:v>0.14249999999999999</c:v>
                </c:pt>
                <c:pt idx="130">
                  <c:v>0.14249999999999999</c:v>
                </c:pt>
                <c:pt idx="131">
                  <c:v>0.14249999999999999</c:v>
                </c:pt>
                <c:pt idx="132">
                  <c:v>0.14249999999999999</c:v>
                </c:pt>
                <c:pt idx="133">
                  <c:v>0.14249999999999999</c:v>
                </c:pt>
                <c:pt idx="134">
                  <c:v>0.14249999999999999</c:v>
                </c:pt>
                <c:pt idx="135">
                  <c:v>0.14249999999999999</c:v>
                </c:pt>
                <c:pt idx="136">
                  <c:v>0.14000000000000001</c:v>
                </c:pt>
                <c:pt idx="137">
                  <c:v>0.13750000000000001</c:v>
                </c:pt>
                <c:pt idx="138">
                  <c:v>0.13</c:v>
                </c:pt>
                <c:pt idx="139">
                  <c:v>0.1225</c:v>
                </c:pt>
                <c:pt idx="140">
                  <c:v>0.1125</c:v>
                </c:pt>
                <c:pt idx="141">
                  <c:v>0.10249999999999999</c:v>
                </c:pt>
                <c:pt idx="142">
                  <c:v>9.2499999999999999E-2</c:v>
                </c:pt>
                <c:pt idx="143">
                  <c:v>8.2500000000000004E-2</c:v>
                </c:pt>
                <c:pt idx="144">
                  <c:v>7.4999999999999997E-2</c:v>
                </c:pt>
                <c:pt idx="145">
                  <c:v>7.0000000000000007E-2</c:v>
                </c:pt>
                <c:pt idx="146">
                  <c:v>6.7500000000000004E-2</c:v>
                </c:pt>
                <c:pt idx="147">
                  <c:v>6.5000000000000002E-2</c:v>
                </c:pt>
                <c:pt idx="148">
                  <c:v>6.5000000000000002E-2</c:v>
                </c:pt>
                <c:pt idx="149">
                  <c:v>6.5000000000000002E-2</c:v>
                </c:pt>
                <c:pt idx="150">
                  <c:v>6.5000000000000002E-2</c:v>
                </c:pt>
                <c:pt idx="151">
                  <c:v>6.5000000000000002E-2</c:v>
                </c:pt>
                <c:pt idx="152">
                  <c:v>6.5000000000000002E-2</c:v>
                </c:pt>
                <c:pt idx="153">
                  <c:v>6.5000000000000002E-2</c:v>
                </c:pt>
                <c:pt idx="154">
                  <c:v>6.5000000000000002E-2</c:v>
                </c:pt>
                <c:pt idx="155">
                  <c:v>6.5000000000000002E-2</c:v>
                </c:pt>
                <c:pt idx="156">
                  <c:v>6.5000000000000002E-2</c:v>
                </c:pt>
                <c:pt idx="157">
                  <c:v>6.5000000000000002E-2</c:v>
                </c:pt>
                <c:pt idx="158">
                  <c:v>0.06</c:v>
                </c:pt>
                <c:pt idx="159">
                  <c:v>5.5E-2</c:v>
                </c:pt>
                <c:pt idx="160">
                  <c:v>0.05</c:v>
                </c:pt>
                <c:pt idx="161">
                  <c:v>4.4999999999999998E-2</c:v>
                </c:pt>
                <c:pt idx="162">
                  <c:v>4.2500000000000003E-2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9BB-461C-8773-0A66CA8EC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634664"/>
        <c:axId val="1394632368"/>
      </c:lineChart>
      <c:dateAx>
        <c:axId val="1394634664"/>
        <c:scaling>
          <c:orientation val="minMax"/>
        </c:scaling>
        <c:delete val="0"/>
        <c:axPos val="b"/>
        <c:numFmt formatCode="[$-416]mmm\-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94632368"/>
        <c:crosses val="autoZero"/>
        <c:auto val="1"/>
        <c:lblOffset val="100"/>
        <c:baseTimeUnit val="days"/>
      </c:dateAx>
      <c:valAx>
        <c:axId val="13946323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39463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Alocacoes!$A$3</c:f>
              <c:strCache>
                <c:ptCount val="1"/>
                <c:pt idx="0">
                  <c:v>RF Curto Prazo</c:v>
                </c:pt>
              </c:strCache>
            </c:strRef>
          </c:tx>
          <c:spPr>
            <a:solidFill>
              <a:srgbClr val="21D8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Alocacoes!$B$2:$I$2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Alocacoes!$B$3:$I$3</c:f>
              <c:numCache>
                <c:formatCode>0.0%</c:formatCode>
                <c:ptCount val="8"/>
                <c:pt idx="0">
                  <c:v>1</c:v>
                </c:pt>
                <c:pt idx="1">
                  <c:v>0.9</c:v>
                </c:pt>
                <c:pt idx="3">
                  <c:v>0.6</c:v>
                </c:pt>
                <c:pt idx="4">
                  <c:v>0.47499999999999998</c:v>
                </c:pt>
                <c:pt idx="6">
                  <c:v>0.375</c:v>
                </c:pt>
                <c:pt idx="7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4-400B-995A-CED80EC417EE}"/>
            </c:ext>
          </c:extLst>
        </c:ser>
        <c:ser>
          <c:idx val="1"/>
          <c:order val="1"/>
          <c:tx>
            <c:strRef>
              <c:f>Alocacoes!$A$4</c:f>
              <c:strCache>
                <c:ptCount val="1"/>
                <c:pt idx="0">
                  <c:v>RF Longo Prazo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Alocacoes!$B$2:$I$2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Alocacoes!$B$4:$I$4</c:f>
              <c:numCache>
                <c:formatCode>0.0%</c:formatCode>
                <c:ptCount val="8"/>
                <c:pt idx="1">
                  <c:v>0.1</c:v>
                </c:pt>
                <c:pt idx="3">
                  <c:v>0.27500000000000002</c:v>
                </c:pt>
                <c:pt idx="4">
                  <c:v>0.27500000000000002</c:v>
                </c:pt>
                <c:pt idx="6">
                  <c:v>0.375</c:v>
                </c:pt>
                <c:pt idx="7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4-400B-995A-CED80EC417EE}"/>
            </c:ext>
          </c:extLst>
        </c:ser>
        <c:ser>
          <c:idx val="2"/>
          <c:order val="2"/>
          <c:tx>
            <c:strRef>
              <c:f>Alocacoes!$A$5</c:f>
              <c:strCache>
                <c:ptCount val="1"/>
                <c:pt idx="0">
                  <c:v>RV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Alocacoes!$B$2:$I$2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Alocacoes!$B$5:$I$5</c:f>
              <c:numCache>
                <c:formatCode>General</c:formatCode>
                <c:ptCount val="8"/>
                <c:pt idx="3" formatCode="0.0%">
                  <c:v>0.125</c:v>
                </c:pt>
                <c:pt idx="4" formatCode="0.0%">
                  <c:v>0.15</c:v>
                </c:pt>
                <c:pt idx="6" formatCode="0.0%">
                  <c:v>0.25</c:v>
                </c:pt>
                <c:pt idx="7" formatCode="0.0%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44-400B-995A-CED80EC417EE}"/>
            </c:ext>
          </c:extLst>
        </c:ser>
        <c:ser>
          <c:idx val="3"/>
          <c:order val="3"/>
          <c:tx>
            <c:strRef>
              <c:f>Alocacoes!$A$6</c:f>
              <c:strCache>
                <c:ptCount val="1"/>
                <c:pt idx="0">
                  <c:v>Exterior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Alocacoes!$B$2:$I$2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Alocacoes!$B$6:$I$6</c:f>
              <c:numCache>
                <c:formatCode>General</c:formatCode>
                <c:ptCount val="8"/>
                <c:pt idx="4" formatCode="0.0%">
                  <c:v>0.05</c:v>
                </c:pt>
                <c:pt idx="7" formatCode="0.0%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44-400B-995A-CED80EC417EE}"/>
            </c:ext>
          </c:extLst>
        </c:ser>
        <c:ser>
          <c:idx val="4"/>
          <c:order val="4"/>
          <c:tx>
            <c:strRef>
              <c:f>Alocacoes!$A$7</c:f>
              <c:strCache>
                <c:ptCount val="1"/>
                <c:pt idx="0">
                  <c:v>Multimercado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Alocacoes!$B$2:$I$2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3">
                  <c:v>2019</c:v>
                </c:pt>
                <c:pt idx="4">
                  <c:v>2020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Alocacoes!$B$7:$I$7</c:f>
              <c:numCache>
                <c:formatCode>General</c:formatCode>
                <c:ptCount val="8"/>
                <c:pt idx="4" formatCode="0.0%">
                  <c:v>0.05</c:v>
                </c:pt>
                <c:pt idx="7" formatCode="0.0%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44-400B-995A-CED80EC417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828259896"/>
        <c:axId val="828261536"/>
      </c:barChart>
      <c:catAx>
        <c:axId val="828259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26A7C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  <c:crossAx val="828261536"/>
        <c:crosses val="autoZero"/>
        <c:auto val="1"/>
        <c:lblAlgn val="ctr"/>
        <c:lblOffset val="100"/>
        <c:noMultiLvlLbl val="0"/>
      </c:catAx>
      <c:valAx>
        <c:axId val="82826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8259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85682180600649427"/>
          <c:y val="0.3217935973184346"/>
          <c:w val="0.14317819399350573"/>
          <c:h val="0.3564125441038348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1E380-89B7-4146-9F16-8EF7C76D7B17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B51E6-4B99-4723-B73D-C06991CFA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90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Começa com contexto sobre a histórico brasileiro que sempre confiou muito na Renda Fixa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32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Mostramos que investir em renda variável é ‘normal’ em países desenvolvidos.</a:t>
            </a:r>
          </a:p>
          <a:p>
            <a:endParaRPr lang="pt-BR" dirty="0"/>
          </a:p>
          <a:p>
            <a:r>
              <a:rPr lang="pt-BR" dirty="0"/>
              <a:t>Questionamos se esta não será a situação do Brasil, ou seja, teremos que nos acostumar com RV.</a:t>
            </a:r>
          </a:p>
          <a:p>
            <a:endParaRPr lang="pt-BR" dirty="0"/>
          </a:p>
          <a:p>
            <a:r>
              <a:rPr lang="pt-BR" dirty="0"/>
              <a:t>Resposta: Teremos que entender e gerenciar os riscos em nossos investimentos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273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Falando das percepções de risco na Renda Fixa e na Renda Variável</a:t>
            </a:r>
          </a:p>
          <a:p>
            <a:endParaRPr lang="pt-BR" dirty="0"/>
          </a:p>
          <a:p>
            <a:r>
              <a:rPr lang="pt-BR" dirty="0"/>
              <a:t>Citar um pouco dos tipos de risco e exemplificar (voltar ao exemplo anterior)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49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Exemplifica Renda Variável ‘conservadora’: Warren Buffett é um dos 3 maiores bilionários do mundo, apenas com empresas sólidas em seu </a:t>
            </a:r>
            <a:r>
              <a:rPr lang="pt-BR" dirty="0" err="1"/>
              <a:t>portifolio</a:t>
            </a:r>
            <a:endParaRPr lang="pt-BR" dirty="0"/>
          </a:p>
          <a:p>
            <a:endParaRPr lang="pt-BR" dirty="0"/>
          </a:p>
          <a:p>
            <a:r>
              <a:rPr lang="pt-BR" dirty="0"/>
              <a:t>Renda Fixa ‘agressiva’: Rodovias Tietê não consegue pagar as debêntures e investidores sofrem calote</a:t>
            </a:r>
          </a:p>
          <a:p>
            <a:endParaRPr lang="pt-BR" dirty="0"/>
          </a:p>
          <a:p>
            <a:r>
              <a:rPr lang="pt-BR" dirty="0"/>
              <a:t>(Aproveitar para citar que Warren Buffet é ‘idoso’ com patrimônio 100% em ações?)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82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 sobre diversificação, ovos na mesma cesta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9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falar</a:t>
            </a:r>
            <a:r>
              <a:rPr lang="en-US" dirty="0"/>
              <a:t> dos </a:t>
            </a:r>
            <a:r>
              <a:rPr lang="en-US" dirty="0" err="1"/>
              <a:t>benefícios</a:t>
            </a:r>
            <a:r>
              <a:rPr lang="en-US" dirty="0"/>
              <a:t> da </a:t>
            </a:r>
            <a:r>
              <a:rPr lang="en-US" dirty="0" err="1"/>
              <a:t>diversificação</a:t>
            </a:r>
            <a:r>
              <a:rPr lang="en-US" dirty="0"/>
              <a:t>, </a:t>
            </a:r>
            <a:r>
              <a:rPr lang="en-US" dirty="0" err="1"/>
              <a:t>apresentamos</a:t>
            </a:r>
            <a:r>
              <a:rPr lang="en-US" dirty="0"/>
              <a:t> as </a:t>
            </a:r>
            <a:r>
              <a:rPr lang="en-US" dirty="0" err="1"/>
              <a:t>novas</a:t>
            </a:r>
            <a:r>
              <a:rPr lang="en-US" dirty="0"/>
              <a:t> </a:t>
            </a:r>
            <a:r>
              <a:rPr lang="en-US" dirty="0" err="1"/>
              <a:t>modalidades</a:t>
            </a:r>
            <a:r>
              <a:rPr lang="en-US" dirty="0"/>
              <a:t> de </a:t>
            </a:r>
            <a:r>
              <a:rPr lang="en-US" dirty="0" err="1"/>
              <a:t>investimento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perfis</a:t>
            </a:r>
            <a:r>
              <a:rPr lang="en-US" dirty="0"/>
              <a:t> da </a:t>
            </a:r>
            <a:r>
              <a:rPr lang="en-US" dirty="0" err="1"/>
              <a:t>PreviSiemens</a:t>
            </a:r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Importante</a:t>
            </a:r>
            <a:r>
              <a:rPr lang="en-US" dirty="0"/>
              <a:t>: Investimentos no exterior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estavam</a:t>
            </a:r>
            <a:r>
              <a:rPr lang="en-US" dirty="0"/>
              <a:t> </a:t>
            </a:r>
            <a:r>
              <a:rPr lang="en-US" dirty="0" err="1"/>
              <a:t>previstos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. A </a:t>
            </a:r>
            <a:r>
              <a:rPr lang="en-US" dirty="0" err="1"/>
              <a:t>partir</a:t>
            </a:r>
            <a:r>
              <a:rPr lang="en-US" dirty="0"/>
              <a:t> de ~</a:t>
            </a:r>
            <a:r>
              <a:rPr lang="en-US" dirty="0" err="1"/>
              <a:t>junho</a:t>
            </a:r>
            <a:r>
              <a:rPr lang="en-US" dirty="0"/>
              <a:t>/2019 o </a:t>
            </a:r>
            <a:r>
              <a:rPr lang="en-US" dirty="0" err="1"/>
              <a:t>Perfil</a:t>
            </a:r>
            <a:r>
              <a:rPr lang="en-US" dirty="0"/>
              <a:t> </a:t>
            </a:r>
            <a:r>
              <a:rPr lang="en-US" dirty="0" err="1"/>
              <a:t>Agressivo</a:t>
            </a:r>
            <a:r>
              <a:rPr lang="en-US" dirty="0"/>
              <a:t> </a:t>
            </a:r>
            <a:r>
              <a:rPr lang="en-US" dirty="0" err="1"/>
              <a:t>já</a:t>
            </a:r>
            <a:r>
              <a:rPr lang="en-US" dirty="0"/>
              <a:t> </a:t>
            </a:r>
            <a:r>
              <a:rPr lang="en-US" dirty="0" err="1"/>
              <a:t>estava</a:t>
            </a:r>
            <a:r>
              <a:rPr lang="en-US" dirty="0"/>
              <a:t> com </a:t>
            </a:r>
            <a:r>
              <a:rPr lang="en-US" dirty="0" err="1"/>
              <a:t>alguma</a:t>
            </a:r>
            <a:r>
              <a:rPr lang="en-US" dirty="0"/>
              <a:t> </a:t>
            </a:r>
            <a:r>
              <a:rPr lang="en-US" dirty="0" err="1"/>
              <a:t>alocação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Ext.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85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Falamos do tempo a favor para investimentos em renda variável.</a:t>
            </a:r>
          </a:p>
          <a:p>
            <a:endParaRPr lang="pt-BR" dirty="0"/>
          </a:p>
          <a:p>
            <a:r>
              <a:rPr lang="pt-BR" dirty="0"/>
              <a:t>Questionamos quanto é longo prazo em aposentadoria? Da carreira à concessão? Quantos anos de vida teremos da aposentadoria até o falecimento? 20, 30, 40, 50?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573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 da venda da casa:</a:t>
            </a:r>
          </a:p>
          <a:p>
            <a:pPr marL="171450" indent="-171450">
              <a:buFontTx/>
              <a:buChar char="-"/>
            </a:pPr>
            <a:r>
              <a:rPr lang="pt-BR" dirty="0"/>
              <a:t>Se compramos um imóvel e vendemos 10 anos depois, em condições ‘normais’, temos um ganho de capital e a percepção de lucro. Se o valor do imóvel variou bruscamente durante o período, não sabemos, pois não há uma pessoa todo dia na nossa porta nos oferecendo o valor a mercado</a:t>
            </a:r>
          </a:p>
          <a:p>
            <a:pPr marL="171450" indent="-171450">
              <a:buFontTx/>
              <a:buChar char="-"/>
            </a:pPr>
            <a:r>
              <a:rPr lang="pt-BR" dirty="0"/>
              <a:t>No mercado de ações isso não acontece, pois conseguimos consultar o valor de mercado ao vivo, então mesmo tendo ganho de capital na venda após o prazo, no meio do caminho as oscilações podem incomodar.</a:t>
            </a:r>
          </a:p>
          <a:p>
            <a:pPr marL="171450" indent="-171450">
              <a:buFontTx/>
              <a:buChar char="-"/>
            </a:pPr>
            <a:endParaRPr lang="pt-BR" dirty="0"/>
          </a:p>
          <a:p>
            <a:pPr marL="171450" indent="-171450">
              <a:buFontTx/>
              <a:buChar char="-"/>
            </a:pPr>
            <a:endParaRPr lang="pt-BR" dirty="0"/>
          </a:p>
          <a:p>
            <a:pPr marL="0" indent="0">
              <a:buFontTx/>
              <a:buNone/>
            </a:pPr>
            <a:r>
              <a:rPr lang="pt-BR" dirty="0"/>
              <a:t>(falar de ciclos econômicos? Cisnes negros? Corona </a:t>
            </a:r>
            <a:r>
              <a:rPr lang="pt-BR" dirty="0" err="1"/>
              <a:t>Virus</a:t>
            </a:r>
            <a:r>
              <a:rPr lang="pt-BR" dirty="0"/>
              <a:t> assim com crise do </a:t>
            </a:r>
            <a:r>
              <a:rPr lang="pt-BR" dirty="0" err="1"/>
              <a:t>subprime</a:t>
            </a:r>
            <a:r>
              <a:rPr lang="pt-BR" dirty="0"/>
              <a:t>, greve dos caminhoneiros, bolha das .com, </a:t>
            </a:r>
            <a:r>
              <a:rPr lang="pt-BR" dirty="0" err="1"/>
              <a:t>etc</a:t>
            </a:r>
            <a:r>
              <a:rPr lang="pt-BR" dirty="0"/>
              <a:t>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992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Folha de rosto para apresentar as novas alocações dos perfis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310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Comparativo das alocações dos perfis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785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Começa com contexto sobre a histórico brasileiro que sempre confiou muito na Renda Fixa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05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Responde a pergunta da página anterior, antes de contextualizar a Selic e seus impactos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79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Últimas informações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Descrição da taxa Selic e um pouco de exemplos (no discurso) de como o aumento ou redução da Selic impacta a vida das pessoas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4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Abrir o tema para falar de Renda Variável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52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 lúdico sobre Renda Fixa (ver no modo apresentação com as animações):</a:t>
            </a:r>
          </a:p>
          <a:p>
            <a:pPr marL="171450" indent="-171450">
              <a:buFontTx/>
              <a:buChar char="-"/>
            </a:pPr>
            <a:r>
              <a:rPr lang="pt-BR" dirty="0"/>
              <a:t>Você empresta dinheiro para seu cunhado abrir uma empresa de estampa de camiseta. Vocês acordam que ele vai devolver o dinheiro com juros de 10% em 3 meses.</a:t>
            </a:r>
          </a:p>
          <a:p>
            <a:pPr marL="171450" indent="-171450">
              <a:buFontTx/>
              <a:buChar char="-"/>
            </a:pPr>
            <a:r>
              <a:rPr lang="pt-BR" dirty="0"/>
              <a:t>Após 3 meses, com o lucro embolsado vendendo as camisetas, seu cunhado paga para você o valor acordado. O restante do lucro das vendas fica para ele.</a:t>
            </a:r>
          </a:p>
          <a:p>
            <a:pPr marL="171450" indent="-171450">
              <a:buFontTx/>
              <a:buChar char="-"/>
            </a:pPr>
            <a:r>
              <a:rPr lang="pt-BR" dirty="0"/>
              <a:t>O risco do emprestador é quem tomou emprestado quebrar, fugir com o dinheiro, </a:t>
            </a:r>
            <a:r>
              <a:rPr lang="pt-BR" dirty="0" err="1"/>
              <a:t>etc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38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 lúdico sobre Renda </a:t>
            </a:r>
            <a:r>
              <a:rPr lang="pt-BR" dirty="0" err="1"/>
              <a:t>Variavel</a:t>
            </a:r>
            <a:r>
              <a:rPr lang="pt-BR" dirty="0"/>
              <a:t> (ver no modo apresentação com as animações):</a:t>
            </a:r>
          </a:p>
          <a:p>
            <a:pPr marL="171450" indent="-171450">
              <a:buFontTx/>
              <a:buChar char="-"/>
            </a:pPr>
            <a:r>
              <a:rPr lang="pt-BR" dirty="0"/>
              <a:t>Você e seu cunhado juntam dinheiro e abrem uma sociedade para estampar camisetas.</a:t>
            </a:r>
          </a:p>
          <a:p>
            <a:pPr marL="171450" indent="-171450">
              <a:buFontTx/>
              <a:buChar char="-"/>
            </a:pPr>
            <a:r>
              <a:rPr lang="pt-BR" dirty="0"/>
              <a:t>Com o dinheiro da sociedade, vocês fazem o investimento juntos.</a:t>
            </a:r>
          </a:p>
          <a:p>
            <a:pPr marL="171450" indent="-171450">
              <a:buFontTx/>
              <a:buChar char="-"/>
            </a:pPr>
            <a:r>
              <a:rPr lang="pt-BR" dirty="0"/>
              <a:t>Quanto será o retorno que você vai receber nesse investimento? Depende</a:t>
            </a:r>
          </a:p>
          <a:p>
            <a:pPr marL="171450" indent="-171450">
              <a:buFontTx/>
              <a:buChar char="-"/>
            </a:pPr>
            <a:r>
              <a:rPr lang="pt-BR" dirty="0"/>
              <a:t>O lucro é dividido entre os membros da sociedade. Em caso de prejuízo, também é dividido (sócio assume os riscos do negócio)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11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Panorama sobre a bolsa brasileira. Comparamos com outras bolsas mundiais, para referência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740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Benefícios da Renda Variável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5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Mostramos que investir em renda variável é ‘normal’ em países desenvolvidos.</a:t>
            </a:r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51E6-4B99-4723-B73D-C06991CFA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6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wmf"/><Relationship Id="rId4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0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8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9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dtRectangle 115 Id57350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 bwMode="ltGray">
          <a:xfrm>
            <a:off x="626736" y="4386025"/>
            <a:ext cx="6476627" cy="1416471"/>
          </a:xfrm>
          <a:gradFill>
            <a:gsLst>
              <a:gs pos="83000">
                <a:srgbClr val="0099B0">
                  <a:alpha val="85000"/>
                </a:srgbClr>
              </a:gs>
              <a:gs pos="50000">
                <a:srgbClr val="009999">
                  <a:alpha val="85000"/>
                </a:srgbClr>
              </a:gs>
              <a:gs pos="0">
                <a:srgbClr val="50BEBE">
                  <a:alpha val="85000"/>
                </a:srgbClr>
              </a:gs>
              <a:gs pos="100000">
                <a:srgbClr val="0099CB">
                  <a:alpha val="85000"/>
                </a:srgbClr>
              </a:gs>
            </a:gsLst>
            <a:lin ang="0" scaled="0"/>
          </a:gradFill>
        </p:spPr>
        <p:txBody>
          <a:bodyPr wrap="square" lIns="216000" tIns="90000" rIns="216000" bIns="216000" anchor="b" anchorCtr="0">
            <a:spAutoFit/>
          </a:bodyPr>
          <a:lstStyle>
            <a:lvl1pPr>
              <a:defRPr sz="3998" smtClean="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5" name="cdtText Box 101 Id11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6096000" y="0"/>
            <a:ext cx="1587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35981" rIns="0" bIns="0">
            <a:noAutofit/>
          </a:bodyPr>
          <a:lstStyle/>
          <a:p>
            <a:pPr algn="ctr">
              <a:buClrTx/>
              <a:buFontTx/>
              <a:buNone/>
            </a:pPr>
            <a:endParaRPr lang="en-US" sz="1099" b="1" dirty="0">
              <a:solidFill>
                <a:srgbClr val="990000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75" y="324000"/>
            <a:ext cx="2158876" cy="913804"/>
          </a:xfrm>
          <a:prstGeom prst="rect">
            <a:avLst/>
          </a:prstGeom>
        </p:spPr>
      </p:pic>
      <p:sp>
        <p:nvSpPr>
          <p:cNvPr id="9" name="Textplatzhalter 57343"/>
          <p:cNvSpPr>
            <a:spLocks noGrp="1"/>
          </p:cNvSpPr>
          <p:nvPr>
            <p:ph type="body" sz="quarter" idx="12" hasCustomPrompt="1"/>
          </p:nvPr>
        </p:nvSpPr>
        <p:spPr>
          <a:xfrm>
            <a:off x="626736" y="5907600"/>
            <a:ext cx="6476627" cy="324000"/>
          </a:xfrm>
          <a:solidFill>
            <a:schemeClr val="bg1">
              <a:alpha val="85000"/>
            </a:schemeClr>
          </a:solidFill>
        </p:spPr>
        <p:txBody>
          <a:bodyPr lIns="216000" tIns="90000" rIns="216000" bIns="46800"/>
          <a:lstStyle>
            <a:lvl1pPr algn="r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URL</a:t>
            </a:r>
          </a:p>
        </p:txBody>
      </p:sp>
      <p:sp>
        <p:nvSpPr>
          <p:cNvPr id="10" name="Textplatzhalter 57343"/>
          <p:cNvSpPr>
            <a:spLocks noGrp="1"/>
          </p:cNvSpPr>
          <p:nvPr>
            <p:ph type="body" sz="quarter" idx="13" hasCustomPrompt="1"/>
          </p:nvPr>
        </p:nvSpPr>
        <p:spPr>
          <a:xfrm>
            <a:off x="626737" y="5907600"/>
            <a:ext cx="2338782" cy="324000"/>
          </a:xfrm>
        </p:spPr>
        <p:txBody>
          <a:bodyPr lIns="216000" tIns="90000" rIns="0" bIns="46800"/>
          <a:lstStyle>
            <a:lvl1pPr algn="l">
              <a:lnSpc>
                <a:spcPct val="100000"/>
              </a:lnSpc>
              <a:defRPr sz="999" b="1"/>
            </a:lvl1pPr>
            <a:lvl2pPr marL="1587" indent="0">
              <a:buNone/>
              <a:defRPr/>
            </a:lvl2pPr>
          </a:lstStyle>
          <a:p>
            <a:pPr lvl="0"/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confidentiality</a:t>
            </a:r>
            <a:r>
              <a:rPr lang="de-DE" dirty="0"/>
              <a:t> </a:t>
            </a:r>
            <a:r>
              <a:rPr lang="de-DE" dirty="0" err="1"/>
              <a:t>note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489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36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4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0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8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58EDD-F010-4E81-B463-2E4587D25010}" type="datetimeFigureOut">
              <a:rPr lang="en-US" smtClean="0"/>
              <a:t>3/5/2020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6083-0543-4FD6-8891-CED384C0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0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8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22" y="-30996"/>
            <a:ext cx="12213122" cy="6908046"/>
          </a:xfrm>
          <a:prstGeom prst="rect">
            <a:avLst/>
          </a:prstGeom>
        </p:spPr>
      </p:pic>
      <p:sp>
        <p:nvSpPr>
          <p:cNvPr id="7" name="Titel 6"/>
          <p:cNvSpPr>
            <a:spLocks noGrp="1"/>
          </p:cNvSpPr>
          <p:nvPr>
            <p:ph type="ctrTitle"/>
          </p:nvPr>
        </p:nvSpPr>
        <p:spPr>
          <a:xfrm>
            <a:off x="626736" y="3905251"/>
            <a:ext cx="6783714" cy="1638583"/>
          </a:xfrm>
        </p:spPr>
        <p:txBody>
          <a:bodyPr anchor="t"/>
          <a:lstStyle/>
          <a:p>
            <a:r>
              <a:rPr lang="en-US" sz="3200" noProof="0" dirty="0"/>
              <a:t>Novo </a:t>
            </a:r>
            <a:r>
              <a:rPr lang="en-US" sz="3200" noProof="0" dirty="0" err="1"/>
              <a:t>momento</a:t>
            </a:r>
            <a:r>
              <a:rPr lang="en-US" sz="3200" noProof="0" dirty="0"/>
              <a:t> </a:t>
            </a:r>
            <a:r>
              <a:rPr lang="en-US" sz="3200" noProof="0" dirty="0" err="1"/>
              <a:t>econômico</a:t>
            </a:r>
            <a:r>
              <a:rPr lang="en-US" sz="3200" noProof="0" dirty="0"/>
              <a:t> </a:t>
            </a:r>
            <a:br>
              <a:rPr lang="en-US" sz="3200" noProof="0" dirty="0"/>
            </a:br>
            <a:r>
              <a:rPr lang="en-US" sz="3200" noProof="0" dirty="0"/>
              <a:t>e </a:t>
            </a:r>
            <a:r>
              <a:rPr lang="en-US" sz="3200" noProof="0" dirty="0" err="1"/>
              <a:t>os</a:t>
            </a:r>
            <a:r>
              <a:rPr lang="en-US" sz="3200" noProof="0" dirty="0"/>
              <a:t> </a:t>
            </a:r>
            <a:r>
              <a:rPr lang="en-US" sz="3200" noProof="0" dirty="0" err="1"/>
              <a:t>Perfis</a:t>
            </a:r>
            <a:r>
              <a:rPr lang="en-US" sz="3200" noProof="0" dirty="0"/>
              <a:t> de </a:t>
            </a:r>
            <a:r>
              <a:rPr lang="en-US" sz="3200" noProof="0" dirty="0" err="1"/>
              <a:t>Investimento</a:t>
            </a:r>
            <a:r>
              <a:rPr lang="en-US" sz="3200" noProof="0" dirty="0"/>
              <a:t> da </a:t>
            </a:r>
            <a:r>
              <a:rPr lang="en-US" sz="3200" noProof="0" dirty="0" err="1"/>
              <a:t>PreviSiemens</a:t>
            </a:r>
            <a:endParaRPr lang="en-US" sz="1600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/>
          </p:nvPr>
        </p:nvSpPr>
        <p:spPr>
          <a:xfrm>
            <a:off x="626736" y="5610142"/>
            <a:ext cx="6783714" cy="324000"/>
          </a:xfrm>
        </p:spPr>
        <p:txBody>
          <a:bodyPr/>
          <a:lstStyle/>
          <a:p>
            <a:pPr marL="0" indent="0">
              <a:buNone/>
            </a:pPr>
            <a:r>
              <a:rPr lang="en-US" noProof="0" dirty="0"/>
              <a:t> 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626737" y="5610142"/>
            <a:ext cx="2338782" cy="32400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www.previsiemens.com.br</a:t>
            </a:r>
            <a:endParaRPr lang="en-US" noProof="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4BD8305F-2FA3-438F-8D9F-74EBBB15B9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>
          <a:xfrm>
            <a:off x="626736" y="542641"/>
            <a:ext cx="1809750" cy="7715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57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66F8D8-37C3-4925-8C58-F0197274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7">
            <a:extLst>
              <a:ext uri="{FF2B5EF4-FFF2-40B4-BE49-F238E27FC236}">
                <a16:creationId xmlns:a16="http://schemas.microsoft.com/office/drawing/2014/main" id="{9EC35A1F-FD09-4D17-B031-A15655BF0F92}"/>
              </a:ext>
            </a:extLst>
          </p:cNvPr>
          <p:cNvSpPr/>
          <p:nvPr/>
        </p:nvSpPr>
        <p:spPr>
          <a:xfrm>
            <a:off x="6133822" y="2351782"/>
            <a:ext cx="51495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pt-BR" alt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Mercados desenvolvidos e a “cultura de bolsa”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D3F688F-B1FB-4E83-90CB-71D9D9594247}"/>
              </a:ext>
            </a:extLst>
          </p:cNvPr>
          <p:cNvSpPr/>
          <p:nvPr/>
        </p:nvSpPr>
        <p:spPr>
          <a:xfrm>
            <a:off x="5963652" y="3611313"/>
            <a:ext cx="53196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/>
            <a:r>
              <a:rPr lang="pt-BR" alt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“Nos EUA, as pessoas</a:t>
            </a:r>
          </a:p>
          <a:p>
            <a:pPr marL="285750" indent="-285750" algn="ctr"/>
            <a:r>
              <a:rPr lang="pt-BR" alt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aprendem a investir na bolsa</a:t>
            </a:r>
          </a:p>
          <a:p>
            <a:pPr marL="285750" indent="-285750" algn="ctr"/>
            <a:r>
              <a:rPr lang="pt-BR" alt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crianças”</a:t>
            </a:r>
          </a:p>
        </p:txBody>
      </p:sp>
    </p:spTree>
    <p:extLst>
      <p:ext uri="{BB962C8B-B14F-4D97-AF65-F5344CB8AC3E}">
        <p14:creationId xmlns:p14="http://schemas.microsoft.com/office/powerpoint/2010/main" val="74632004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7566F8D8-37C3-4925-8C58-F01972743B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tângulo 7">
            <a:extLst>
              <a:ext uri="{FF2B5EF4-FFF2-40B4-BE49-F238E27FC236}">
                <a16:creationId xmlns:a16="http://schemas.microsoft.com/office/drawing/2014/main" id="{B54FE456-B781-49F6-BA63-4CE966F44D2A}"/>
              </a:ext>
            </a:extLst>
          </p:cNvPr>
          <p:cNvSpPr/>
          <p:nvPr/>
        </p:nvSpPr>
        <p:spPr>
          <a:xfrm>
            <a:off x="5372106" y="1900954"/>
            <a:ext cx="2829433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100"/>
              </a:lnSpc>
              <a:spcBef>
                <a:spcPct val="100000"/>
              </a:spcBef>
            </a:pPr>
            <a:r>
              <a:rPr lang="pt-BR" altLang="pt-B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 Brasil?</a:t>
            </a:r>
          </a:p>
        </p:txBody>
      </p:sp>
      <p:sp>
        <p:nvSpPr>
          <p:cNvPr id="10" name="Retângulo 7">
            <a:extLst>
              <a:ext uri="{FF2B5EF4-FFF2-40B4-BE49-F238E27FC236}">
                <a16:creationId xmlns:a16="http://schemas.microsoft.com/office/drawing/2014/main" id="{46D6A979-FAF9-4A43-87CA-DDD4256142F8}"/>
              </a:ext>
            </a:extLst>
          </p:cNvPr>
          <p:cNvSpPr/>
          <p:nvPr/>
        </p:nvSpPr>
        <p:spPr>
          <a:xfrm>
            <a:off x="8290890" y="2327856"/>
            <a:ext cx="3431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0"/>
              </a:spcBef>
            </a:pPr>
            <a:r>
              <a:rPr lang="pt-BR" alt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Caminho do desenvolvimento econômico é um caminho </a:t>
            </a:r>
            <a:r>
              <a:rPr lang="pt-BR" alt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 volta?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146443A-99BC-45B5-8A32-551748119DFF}"/>
              </a:ext>
            </a:extLst>
          </p:cNvPr>
          <p:cNvGrpSpPr/>
          <p:nvPr/>
        </p:nvGrpSpPr>
        <p:grpSpPr>
          <a:xfrm>
            <a:off x="8201539" y="1503278"/>
            <a:ext cx="1804857" cy="815224"/>
            <a:chOff x="8201539" y="1503278"/>
            <a:chExt cx="1804857" cy="815224"/>
          </a:xfrm>
        </p:grpSpPr>
        <p:sp>
          <p:nvSpPr>
            <p:cNvPr id="2" name="Forma Livre: Forma 1">
              <a:extLst>
                <a:ext uri="{FF2B5EF4-FFF2-40B4-BE49-F238E27FC236}">
                  <a16:creationId xmlns:a16="http://schemas.microsoft.com/office/drawing/2014/main" id="{8D208005-92D4-438A-8FAB-C0345010251D}"/>
                </a:ext>
              </a:extLst>
            </p:cNvPr>
            <p:cNvSpPr/>
            <p:nvPr/>
          </p:nvSpPr>
          <p:spPr>
            <a:xfrm>
              <a:off x="8359609" y="1646787"/>
              <a:ext cx="1646787" cy="671715"/>
            </a:xfrm>
            <a:custGeom>
              <a:avLst/>
              <a:gdLst>
                <a:gd name="connsiteX0" fmla="*/ 0 w 1646787"/>
                <a:gd name="connsiteY0" fmla="*/ 0 h 671715"/>
                <a:gd name="connsiteX1" fmla="*/ 1646787 w 1646787"/>
                <a:gd name="connsiteY1" fmla="*/ 0 h 671715"/>
                <a:gd name="connsiteX2" fmla="*/ 1646787 w 1646787"/>
                <a:gd name="connsiteY2" fmla="*/ 671715 h 67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6787" h="671715">
                  <a:moveTo>
                    <a:pt x="0" y="0"/>
                  </a:moveTo>
                  <a:lnTo>
                    <a:pt x="1646787" y="0"/>
                  </a:lnTo>
                  <a:lnTo>
                    <a:pt x="1646787" y="671715"/>
                  </a:lnTo>
                </a:path>
              </a:pathLst>
            </a:custGeom>
            <a:noFill/>
            <a:ln w="38100">
              <a:solidFill>
                <a:srgbClr val="000058"/>
              </a:solidFill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C1A962BB-8E11-453A-8E6B-8A89E3369CF7}"/>
                </a:ext>
              </a:extLst>
            </p:cNvPr>
            <p:cNvSpPr/>
            <p:nvPr/>
          </p:nvSpPr>
          <p:spPr>
            <a:xfrm rot="10800000">
              <a:off x="8201539" y="1503278"/>
              <a:ext cx="291870" cy="291870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0000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9EDB6C1-D6E4-449C-858A-079E2DE2BA12}"/>
              </a:ext>
            </a:extLst>
          </p:cNvPr>
          <p:cNvGrpSpPr/>
          <p:nvPr/>
        </p:nvGrpSpPr>
        <p:grpSpPr>
          <a:xfrm>
            <a:off x="7071238" y="4362395"/>
            <a:ext cx="5307391" cy="1740950"/>
            <a:chOff x="7071238" y="4362395"/>
            <a:chExt cx="5307391" cy="1740950"/>
          </a:xfrm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36D70F00-F9CA-4ABA-B9FF-D32DFDCECD66}"/>
                </a:ext>
              </a:extLst>
            </p:cNvPr>
            <p:cNvSpPr/>
            <p:nvPr/>
          </p:nvSpPr>
          <p:spPr>
            <a:xfrm rot="10800000" flipH="1">
              <a:off x="7071238" y="5487239"/>
              <a:ext cx="2935158" cy="616106"/>
            </a:xfrm>
            <a:custGeom>
              <a:avLst/>
              <a:gdLst>
                <a:gd name="connsiteX0" fmla="*/ 0 w 1646787"/>
                <a:gd name="connsiteY0" fmla="*/ 0 h 671715"/>
                <a:gd name="connsiteX1" fmla="*/ 1646787 w 1646787"/>
                <a:gd name="connsiteY1" fmla="*/ 0 h 671715"/>
                <a:gd name="connsiteX2" fmla="*/ 1646787 w 1646787"/>
                <a:gd name="connsiteY2" fmla="*/ 671715 h 671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6787" h="671715">
                  <a:moveTo>
                    <a:pt x="0" y="0"/>
                  </a:moveTo>
                  <a:lnTo>
                    <a:pt x="1646787" y="0"/>
                  </a:lnTo>
                  <a:lnTo>
                    <a:pt x="1646787" y="671715"/>
                  </a:lnTo>
                </a:path>
              </a:pathLst>
            </a:custGeom>
            <a:noFill/>
            <a:ln w="38100">
              <a:solidFill>
                <a:srgbClr val="000058"/>
              </a:solidFill>
              <a:headEnd type="diamond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Retângulo 22">
              <a:extLst>
                <a:ext uri="{FF2B5EF4-FFF2-40B4-BE49-F238E27FC236}">
                  <a16:creationId xmlns:a16="http://schemas.microsoft.com/office/drawing/2014/main" id="{6AD679BD-1E97-4BEE-9B46-F4A1FE81952E}"/>
                </a:ext>
              </a:extLst>
            </p:cNvPr>
            <p:cNvSpPr/>
            <p:nvPr/>
          </p:nvSpPr>
          <p:spPr>
            <a:xfrm>
              <a:off x="8619259" y="4805795"/>
              <a:ext cx="2800350" cy="322119"/>
            </a:xfrm>
            <a:prstGeom prst="rect">
              <a:avLst/>
            </a:prstGeom>
            <a:solidFill>
              <a:srgbClr val="CD46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7">
              <a:extLst>
                <a:ext uri="{FF2B5EF4-FFF2-40B4-BE49-F238E27FC236}">
                  <a16:creationId xmlns:a16="http://schemas.microsoft.com/office/drawing/2014/main" id="{524DDD1F-CFC2-43C6-880C-C22DDFF39F81}"/>
                </a:ext>
              </a:extLst>
            </p:cNvPr>
            <p:cNvSpPr/>
            <p:nvPr/>
          </p:nvSpPr>
          <p:spPr>
            <a:xfrm>
              <a:off x="7634163" y="4362395"/>
              <a:ext cx="474446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100000"/>
                </a:spcBef>
              </a:pPr>
              <a:r>
                <a:rPr lang="pt-BR" alt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buscar </a:t>
              </a:r>
              <a:br>
                <a:rPr lang="pt-BR" alt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alt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melhores retornos</a:t>
              </a:r>
              <a:r>
                <a:rPr lang="pt-BR" alt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t-BR" alt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altLang="pt-BR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neste cenário?</a:t>
              </a:r>
            </a:p>
          </p:txBody>
        </p:sp>
      </p:grpSp>
      <p:pic>
        <p:nvPicPr>
          <p:cNvPr id="22" name="Imagem 21" descr="Uma imagem contendo texto&#10;&#10;Descrição gerada automaticamente">
            <a:extLst>
              <a:ext uri="{FF2B5EF4-FFF2-40B4-BE49-F238E27FC236}">
                <a16:creationId xmlns:a16="http://schemas.microsoft.com/office/drawing/2014/main" id="{727C4F5A-5159-474C-B57E-0BBE40D28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079" y="3961787"/>
            <a:ext cx="2957418" cy="25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1822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id="{6DA9ECD1-7255-41AD-96AF-94524E96A1C4}"/>
              </a:ext>
            </a:extLst>
          </p:cNvPr>
          <p:cNvSpPr/>
          <p:nvPr/>
        </p:nvSpPr>
        <p:spPr>
          <a:xfrm rot="10800000">
            <a:off x="0" y="-2"/>
            <a:ext cx="12191998" cy="6858001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05" y="2221141"/>
            <a:ext cx="3614570" cy="1646726"/>
          </a:xfrm>
        </p:spPr>
        <p:txBody>
          <a:bodyPr>
            <a:normAutofit/>
          </a:bodyPr>
          <a:lstStyle/>
          <a:p>
            <a:pPr algn="r">
              <a:lnSpc>
                <a:spcPts val="5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Gerenciando </a:t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endParaRPr lang="pt-BR" b="1" dirty="0">
              <a:solidFill>
                <a:srgbClr val="130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16E7BC-ABD9-4602-9DF2-2F20D7993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390406"/>
            <a:ext cx="5735501" cy="6336254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768704C-F226-4CDB-826F-41C16AB94E0E}"/>
              </a:ext>
            </a:extLst>
          </p:cNvPr>
          <p:cNvSpPr txBox="1">
            <a:spLocks/>
          </p:cNvSpPr>
          <p:nvPr/>
        </p:nvSpPr>
        <p:spPr>
          <a:xfrm>
            <a:off x="7659442" y="3730226"/>
            <a:ext cx="2861537" cy="75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B297B-72B1-47E5-B51B-4303A6595E8E}"/>
              </a:ext>
            </a:extLst>
          </p:cNvPr>
          <p:cNvGrpSpPr/>
          <p:nvPr/>
        </p:nvGrpSpPr>
        <p:grpSpPr>
          <a:xfrm>
            <a:off x="578557" y="360717"/>
            <a:ext cx="4479073" cy="1631216"/>
            <a:chOff x="578557" y="360717"/>
            <a:chExt cx="4479073" cy="1631216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07DC09E0-59AB-437D-BB1D-88EE80F6D14B}"/>
                </a:ext>
              </a:extLst>
            </p:cNvPr>
            <p:cNvSpPr/>
            <p:nvPr/>
          </p:nvSpPr>
          <p:spPr>
            <a:xfrm>
              <a:off x="578557" y="360717"/>
              <a:ext cx="2891098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Os riscos na </a:t>
              </a:r>
            </a:p>
            <a:p>
              <a:pPr algn="r"/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Renda Fixa e </a:t>
              </a:r>
              <a:b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Renda Variável:</a:t>
              </a:r>
            </a:p>
            <a:p>
              <a:pPr algn="r"/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Uma questão de percepção?</a:t>
              </a:r>
            </a:p>
          </p:txBody>
        </p:sp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9102CE91-D28E-4413-8392-142AC0790B71}"/>
                </a:ext>
              </a:extLst>
            </p:cNvPr>
            <p:cNvGrpSpPr/>
            <p:nvPr/>
          </p:nvGrpSpPr>
          <p:grpSpPr>
            <a:xfrm rot="10800000">
              <a:off x="3550024" y="1030390"/>
              <a:ext cx="1507606" cy="291870"/>
              <a:chOff x="5643521" y="1243403"/>
              <a:chExt cx="1507606" cy="291870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0AB6D3A6-0FCF-4771-AC6E-F5FEA270422D}"/>
                  </a:ext>
                </a:extLst>
              </p:cNvPr>
              <p:cNvSpPr/>
              <p:nvPr/>
            </p:nvSpPr>
            <p:spPr>
              <a:xfrm rot="10800000">
                <a:off x="5643521" y="1243403"/>
                <a:ext cx="291870" cy="291870"/>
              </a:xfrm>
              <a:prstGeom prst="ellipse">
                <a:avLst/>
              </a:prstGeom>
              <a:solidFill>
                <a:srgbClr val="A3C7E9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" name="Conector de Seta Reta 9">
                <a:extLst>
                  <a:ext uri="{FF2B5EF4-FFF2-40B4-BE49-F238E27FC236}">
                    <a16:creationId xmlns:a16="http://schemas.microsoft.com/office/drawing/2014/main" id="{D07CCD96-0C97-4D86-9DF0-D50F0B26E4BE}"/>
                  </a:ext>
                </a:extLst>
              </p:cNvPr>
              <p:cNvCxnSpPr>
                <a:cxnSpLocks/>
                <a:stCxn id="56" idx="2"/>
              </p:cNvCxnSpPr>
              <p:nvPr/>
            </p:nvCxnSpPr>
            <p:spPr>
              <a:xfrm rot="10800000" flipH="1">
                <a:off x="5935391" y="1389338"/>
                <a:ext cx="1215736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66030C-21E9-478E-9B9D-61C9CF1A0A62}"/>
              </a:ext>
            </a:extLst>
          </p:cNvPr>
          <p:cNvGrpSpPr/>
          <p:nvPr/>
        </p:nvGrpSpPr>
        <p:grpSpPr>
          <a:xfrm>
            <a:off x="7368988" y="1571106"/>
            <a:ext cx="4244455" cy="599410"/>
            <a:chOff x="7368988" y="1571106"/>
            <a:chExt cx="4244455" cy="599410"/>
          </a:xfrm>
        </p:grpSpPr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A5C36C0B-6CAB-4274-A7B3-1AF5BF332B24}"/>
                </a:ext>
              </a:extLst>
            </p:cNvPr>
            <p:cNvSpPr txBox="1">
              <a:spLocks/>
            </p:cNvSpPr>
            <p:nvPr/>
          </p:nvSpPr>
          <p:spPr>
            <a:xfrm>
              <a:off x="8837970" y="1571106"/>
              <a:ext cx="2775473" cy="599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Existe Renda Variável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“conservadora”?</a:t>
              </a:r>
            </a:p>
          </p:txBody>
        </p:sp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25577E44-2360-405C-96AD-9A9352BCFBE5}"/>
                </a:ext>
              </a:extLst>
            </p:cNvPr>
            <p:cNvGrpSpPr/>
            <p:nvPr/>
          </p:nvGrpSpPr>
          <p:grpSpPr>
            <a:xfrm>
              <a:off x="7368988" y="1724876"/>
              <a:ext cx="1507606" cy="291870"/>
              <a:chOff x="5643521" y="1243403"/>
              <a:chExt cx="1507606" cy="291870"/>
            </a:xfrm>
          </p:grpSpPr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2000424D-2820-4A3F-9630-59EC98DEB020}"/>
                  </a:ext>
                </a:extLst>
              </p:cNvPr>
              <p:cNvSpPr/>
              <p:nvPr/>
            </p:nvSpPr>
            <p:spPr>
              <a:xfrm rot="10800000">
                <a:off x="5643521" y="1243403"/>
                <a:ext cx="291870" cy="291870"/>
              </a:xfrm>
              <a:prstGeom prst="ellipse">
                <a:avLst/>
              </a:prstGeom>
              <a:solidFill>
                <a:srgbClr val="006B9D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8" name="Conector de Seta Reta 97">
                <a:extLst>
                  <a:ext uri="{FF2B5EF4-FFF2-40B4-BE49-F238E27FC236}">
                    <a16:creationId xmlns:a16="http://schemas.microsoft.com/office/drawing/2014/main" id="{A44EA303-8919-4139-A0B5-942385A02FB7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 rot="10800000" flipH="1">
                <a:off x="5935391" y="1389338"/>
                <a:ext cx="1215736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BDFEE8-4D8C-4FDE-B691-84ABC89C923F}"/>
              </a:ext>
            </a:extLst>
          </p:cNvPr>
          <p:cNvGrpSpPr/>
          <p:nvPr/>
        </p:nvGrpSpPr>
        <p:grpSpPr>
          <a:xfrm>
            <a:off x="6895651" y="2517779"/>
            <a:ext cx="4717792" cy="599410"/>
            <a:chOff x="6895651" y="2517779"/>
            <a:chExt cx="4717792" cy="599410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2B3AA646-D52B-4FFC-9AA1-F25164D9B412}"/>
                </a:ext>
              </a:extLst>
            </p:cNvPr>
            <p:cNvSpPr txBox="1">
              <a:spLocks/>
            </p:cNvSpPr>
            <p:nvPr/>
          </p:nvSpPr>
          <p:spPr>
            <a:xfrm>
              <a:off x="8837970" y="2517779"/>
              <a:ext cx="2775473" cy="599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Renda Fixa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“agressiva”?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DD2DCA-1CF1-4B05-B203-B966408012CB}"/>
                </a:ext>
              </a:extLst>
            </p:cNvPr>
            <p:cNvGrpSpPr/>
            <p:nvPr/>
          </p:nvGrpSpPr>
          <p:grpSpPr>
            <a:xfrm>
              <a:off x="6895651" y="2660791"/>
              <a:ext cx="1980943" cy="291870"/>
              <a:chOff x="6895651" y="2660791"/>
              <a:chExt cx="1980943" cy="291870"/>
            </a:xfrm>
          </p:grpSpPr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35A97356-921A-42B0-BF7F-81B0F788E1F4}"/>
                  </a:ext>
                </a:extLst>
              </p:cNvPr>
              <p:cNvSpPr/>
              <p:nvPr/>
            </p:nvSpPr>
            <p:spPr>
              <a:xfrm rot="10800000">
                <a:off x="6895651" y="2660791"/>
                <a:ext cx="291870" cy="291870"/>
              </a:xfrm>
              <a:prstGeom prst="ellipse">
                <a:avLst/>
              </a:prstGeom>
              <a:solidFill>
                <a:srgbClr val="668DBB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2" name="Conector de Seta Reta 101">
                <a:extLst>
                  <a:ext uri="{FF2B5EF4-FFF2-40B4-BE49-F238E27FC236}">
                    <a16:creationId xmlns:a16="http://schemas.microsoft.com/office/drawing/2014/main" id="{03415EB3-2E40-4F5E-B2AB-ECDBBBE6F6D3}"/>
                  </a:ext>
                </a:extLst>
              </p:cNvPr>
              <p:cNvCxnSpPr>
                <a:cxnSpLocks/>
                <a:stCxn id="103" idx="2"/>
              </p:cNvCxnSpPr>
              <p:nvPr/>
            </p:nvCxnSpPr>
            <p:spPr>
              <a:xfrm>
                <a:off x="7187521" y="2806726"/>
                <a:ext cx="1689073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6E35E-8D6A-4CA0-85F6-6F5CBDAF0392}"/>
              </a:ext>
            </a:extLst>
          </p:cNvPr>
          <p:cNvGrpSpPr/>
          <p:nvPr/>
        </p:nvGrpSpPr>
        <p:grpSpPr>
          <a:xfrm>
            <a:off x="5702351" y="3044504"/>
            <a:ext cx="6775718" cy="4029419"/>
            <a:chOff x="5702351" y="3044504"/>
            <a:chExt cx="6775718" cy="4029419"/>
          </a:xfrm>
        </p:grpSpPr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5BBE8423-9730-48CB-A70A-9D45E8552505}"/>
                </a:ext>
              </a:extLst>
            </p:cNvPr>
            <p:cNvSpPr/>
            <p:nvPr/>
          </p:nvSpPr>
          <p:spPr>
            <a:xfrm>
              <a:off x="6500483" y="3416678"/>
              <a:ext cx="2705431" cy="2705431"/>
            </a:xfrm>
            <a:prstGeom prst="ellipse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885DF52E-2A2B-4B36-803D-FAC6EC222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369"/>
            <a:stretch/>
          </p:blipFill>
          <p:spPr>
            <a:xfrm>
              <a:off x="5702351" y="3044504"/>
              <a:ext cx="6775718" cy="4029419"/>
            </a:xfrm>
            <a:prstGeom prst="rect">
              <a:avLst/>
            </a:prstGeom>
          </p:spPr>
        </p:pic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AEEBFE7F-76E6-42CD-887F-296712D2AC02}"/>
              </a:ext>
            </a:extLst>
          </p:cNvPr>
          <p:cNvGrpSpPr/>
          <p:nvPr/>
        </p:nvGrpSpPr>
        <p:grpSpPr>
          <a:xfrm>
            <a:off x="6577329" y="3792130"/>
            <a:ext cx="2519464" cy="1960374"/>
            <a:chOff x="6577329" y="3792130"/>
            <a:chExt cx="2519464" cy="1960374"/>
          </a:xfrm>
        </p:grpSpPr>
        <p:sp>
          <p:nvSpPr>
            <p:cNvPr id="105" name="Retângulo 104">
              <a:extLst>
                <a:ext uri="{FF2B5EF4-FFF2-40B4-BE49-F238E27FC236}">
                  <a16:creationId xmlns:a16="http://schemas.microsoft.com/office/drawing/2014/main" id="{A5497335-56CB-47EA-AD65-2BEBFAB0ECEA}"/>
                </a:ext>
              </a:extLst>
            </p:cNvPr>
            <p:cNvSpPr/>
            <p:nvPr/>
          </p:nvSpPr>
          <p:spPr>
            <a:xfrm>
              <a:off x="6609602" y="4552175"/>
              <a:ext cx="248719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b="1" dirty="0">
                  <a:solidFill>
                    <a:srgbClr val="DD26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Risco de mercado </a:t>
              </a:r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(“volatilidade”)</a:t>
              </a:r>
            </a:p>
            <a:p>
              <a:pPr algn="ctr"/>
              <a:r>
                <a:rPr lang="pt-BR" b="1" dirty="0">
                  <a:solidFill>
                    <a:srgbClr val="DD26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Risco de liquidez</a:t>
              </a:r>
            </a:p>
            <a:p>
              <a:pPr algn="ctr"/>
              <a:r>
                <a:rPr lang="pt-BR" b="1" dirty="0">
                  <a:solidFill>
                    <a:srgbClr val="DD261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“Quebra”</a:t>
              </a:r>
            </a:p>
          </p:txBody>
        </p:sp>
        <p:sp>
          <p:nvSpPr>
            <p:cNvPr id="106" name="Retângulo 105">
              <a:extLst>
                <a:ext uri="{FF2B5EF4-FFF2-40B4-BE49-F238E27FC236}">
                  <a16:creationId xmlns:a16="http://schemas.microsoft.com/office/drawing/2014/main" id="{94542062-4E40-4955-8A21-7DCB6596B1E1}"/>
                </a:ext>
              </a:extLst>
            </p:cNvPr>
            <p:cNvSpPr/>
            <p:nvPr/>
          </p:nvSpPr>
          <p:spPr>
            <a:xfrm>
              <a:off x="6577329" y="3792130"/>
              <a:ext cx="2487191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Principais </a:t>
              </a:r>
              <a:b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b="1" dirty="0">
                  <a:latin typeface="Arial" panose="020B0604020202020204" pitchFamily="34" charset="0"/>
                  <a:cs typeface="Arial" panose="020B0604020202020204" pitchFamily="34" charset="0"/>
                </a:rPr>
                <a:t>riscos de um investimento: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172267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tângulo 106">
            <a:extLst>
              <a:ext uri="{FF2B5EF4-FFF2-40B4-BE49-F238E27FC236}">
                <a16:creationId xmlns:a16="http://schemas.microsoft.com/office/drawing/2014/main" id="{6DA9ECD1-7255-41AD-96AF-94524E96A1C4}"/>
              </a:ext>
            </a:extLst>
          </p:cNvPr>
          <p:cNvSpPr/>
          <p:nvPr/>
        </p:nvSpPr>
        <p:spPr>
          <a:xfrm rot="10800000">
            <a:off x="0" y="-3"/>
            <a:ext cx="12191998" cy="6858002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16E7BC-ABD9-4602-9DF2-2F20D7993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363" y="390406"/>
            <a:ext cx="5735501" cy="6336254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768704C-F226-4CDB-826F-41C16AB94E0E}"/>
              </a:ext>
            </a:extLst>
          </p:cNvPr>
          <p:cNvSpPr txBox="1">
            <a:spLocks/>
          </p:cNvSpPr>
          <p:nvPr/>
        </p:nvSpPr>
        <p:spPr>
          <a:xfrm>
            <a:off x="7659442" y="3730226"/>
            <a:ext cx="2861537" cy="75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366030C-21E9-478E-9B9D-61C9CF1A0A62}"/>
              </a:ext>
            </a:extLst>
          </p:cNvPr>
          <p:cNvGrpSpPr/>
          <p:nvPr/>
        </p:nvGrpSpPr>
        <p:grpSpPr>
          <a:xfrm>
            <a:off x="2060009" y="1571106"/>
            <a:ext cx="4244455" cy="599410"/>
            <a:chOff x="7368988" y="1571106"/>
            <a:chExt cx="4244455" cy="599410"/>
          </a:xfrm>
        </p:grpSpPr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A5C36C0B-6CAB-4274-A7B3-1AF5BF332B24}"/>
                </a:ext>
              </a:extLst>
            </p:cNvPr>
            <p:cNvSpPr txBox="1">
              <a:spLocks/>
            </p:cNvSpPr>
            <p:nvPr/>
          </p:nvSpPr>
          <p:spPr>
            <a:xfrm>
              <a:off x="8837970" y="1571106"/>
              <a:ext cx="2775473" cy="599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Existe Renda Variável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“conservadora”?</a:t>
              </a:r>
            </a:p>
          </p:txBody>
        </p:sp>
        <p:grpSp>
          <p:nvGrpSpPr>
            <p:cNvPr id="96" name="Agrupar 95">
              <a:extLst>
                <a:ext uri="{FF2B5EF4-FFF2-40B4-BE49-F238E27FC236}">
                  <a16:creationId xmlns:a16="http://schemas.microsoft.com/office/drawing/2014/main" id="{25577E44-2360-405C-96AD-9A9352BCFBE5}"/>
                </a:ext>
              </a:extLst>
            </p:cNvPr>
            <p:cNvGrpSpPr/>
            <p:nvPr/>
          </p:nvGrpSpPr>
          <p:grpSpPr>
            <a:xfrm>
              <a:off x="7368988" y="1724876"/>
              <a:ext cx="1507606" cy="291870"/>
              <a:chOff x="5643521" y="1243403"/>
              <a:chExt cx="1507606" cy="291870"/>
            </a:xfrm>
          </p:grpSpPr>
          <p:sp>
            <p:nvSpPr>
              <p:cNvPr id="97" name="Elipse 96">
                <a:extLst>
                  <a:ext uri="{FF2B5EF4-FFF2-40B4-BE49-F238E27FC236}">
                    <a16:creationId xmlns:a16="http://schemas.microsoft.com/office/drawing/2014/main" id="{2000424D-2820-4A3F-9630-59EC98DEB020}"/>
                  </a:ext>
                </a:extLst>
              </p:cNvPr>
              <p:cNvSpPr/>
              <p:nvPr/>
            </p:nvSpPr>
            <p:spPr>
              <a:xfrm rot="10800000">
                <a:off x="5643521" y="1243403"/>
                <a:ext cx="291870" cy="291870"/>
              </a:xfrm>
              <a:prstGeom prst="ellipse">
                <a:avLst/>
              </a:prstGeom>
              <a:solidFill>
                <a:srgbClr val="006B9D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98" name="Conector de Seta Reta 97">
                <a:extLst>
                  <a:ext uri="{FF2B5EF4-FFF2-40B4-BE49-F238E27FC236}">
                    <a16:creationId xmlns:a16="http://schemas.microsoft.com/office/drawing/2014/main" id="{A44EA303-8919-4139-A0B5-942385A02FB7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 rot="10800000" flipH="1">
                <a:off x="5935391" y="1389338"/>
                <a:ext cx="1215736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2BDFEE8-4D8C-4FDE-B691-84ABC89C923F}"/>
              </a:ext>
            </a:extLst>
          </p:cNvPr>
          <p:cNvGrpSpPr/>
          <p:nvPr/>
        </p:nvGrpSpPr>
        <p:grpSpPr>
          <a:xfrm>
            <a:off x="1586672" y="2517779"/>
            <a:ext cx="4717792" cy="599410"/>
            <a:chOff x="6895651" y="2517779"/>
            <a:chExt cx="4717792" cy="599410"/>
          </a:xfrm>
        </p:grpSpPr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2B3AA646-D52B-4FFC-9AA1-F25164D9B412}"/>
                </a:ext>
              </a:extLst>
            </p:cNvPr>
            <p:cNvSpPr txBox="1">
              <a:spLocks/>
            </p:cNvSpPr>
            <p:nvPr/>
          </p:nvSpPr>
          <p:spPr>
            <a:xfrm>
              <a:off x="8837970" y="2517779"/>
              <a:ext cx="2775473" cy="59941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Renda Fixa </a:t>
              </a:r>
              <a:r>
                <a:rPr lang="pt-B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“agressiva”?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5DD2DCA-1CF1-4B05-B203-B966408012CB}"/>
                </a:ext>
              </a:extLst>
            </p:cNvPr>
            <p:cNvGrpSpPr/>
            <p:nvPr/>
          </p:nvGrpSpPr>
          <p:grpSpPr>
            <a:xfrm>
              <a:off x="6895651" y="2660791"/>
              <a:ext cx="1980943" cy="291870"/>
              <a:chOff x="6895651" y="2660791"/>
              <a:chExt cx="1980943" cy="291870"/>
            </a:xfrm>
          </p:grpSpPr>
          <p:sp>
            <p:nvSpPr>
              <p:cNvPr id="103" name="Elipse 102">
                <a:extLst>
                  <a:ext uri="{FF2B5EF4-FFF2-40B4-BE49-F238E27FC236}">
                    <a16:creationId xmlns:a16="http://schemas.microsoft.com/office/drawing/2014/main" id="{35A97356-921A-42B0-BF7F-81B0F788E1F4}"/>
                  </a:ext>
                </a:extLst>
              </p:cNvPr>
              <p:cNvSpPr/>
              <p:nvPr/>
            </p:nvSpPr>
            <p:spPr>
              <a:xfrm rot="10800000">
                <a:off x="6895651" y="2660791"/>
                <a:ext cx="291870" cy="291870"/>
              </a:xfrm>
              <a:prstGeom prst="ellipse">
                <a:avLst/>
              </a:prstGeom>
              <a:solidFill>
                <a:srgbClr val="668DBB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02" name="Conector de Seta Reta 101">
                <a:extLst>
                  <a:ext uri="{FF2B5EF4-FFF2-40B4-BE49-F238E27FC236}">
                    <a16:creationId xmlns:a16="http://schemas.microsoft.com/office/drawing/2014/main" id="{03415EB3-2E40-4F5E-B2AB-ECDBBBE6F6D3}"/>
                  </a:ext>
                </a:extLst>
              </p:cNvPr>
              <p:cNvCxnSpPr>
                <a:cxnSpLocks/>
                <a:stCxn id="103" idx="2"/>
              </p:cNvCxnSpPr>
              <p:nvPr/>
            </p:nvCxnSpPr>
            <p:spPr>
              <a:xfrm>
                <a:off x="7187521" y="2806726"/>
                <a:ext cx="1689073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6" name="Picture 2" descr="Resultado de imagem para warren buffett">
            <a:extLst>
              <a:ext uri="{FF2B5EF4-FFF2-40B4-BE49-F238E27FC236}">
                <a16:creationId xmlns:a16="http://schemas.microsoft.com/office/drawing/2014/main" id="{8A00118B-BEA1-4AFA-B641-BA7043DCB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" r="17153"/>
          <a:stretch/>
        </p:blipFill>
        <p:spPr bwMode="auto">
          <a:xfrm>
            <a:off x="6203785" y="0"/>
            <a:ext cx="5988333" cy="423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AE9048-5F90-4213-9331-42038A27594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555"/>
          <a:stretch/>
        </p:blipFill>
        <p:spPr>
          <a:xfrm>
            <a:off x="2313297" y="3530532"/>
            <a:ext cx="6374357" cy="2494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E7512CB-1ACD-4363-8E6C-3A0E12548E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65699">
            <a:off x="6903494" y="3638003"/>
            <a:ext cx="5427393" cy="33206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8400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8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tângulo 35">
            <a:extLst>
              <a:ext uri="{FF2B5EF4-FFF2-40B4-BE49-F238E27FC236}">
                <a16:creationId xmlns:a16="http://schemas.microsoft.com/office/drawing/2014/main" id="{73D79A75-0482-4A09-9549-C1AABF8BAF57}"/>
              </a:ext>
            </a:extLst>
          </p:cNvPr>
          <p:cNvSpPr/>
          <p:nvPr/>
        </p:nvSpPr>
        <p:spPr>
          <a:xfrm rot="10800000">
            <a:off x="0" y="-2"/>
            <a:ext cx="12191998" cy="6858001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05" y="2221141"/>
            <a:ext cx="3614570" cy="1646726"/>
          </a:xfrm>
        </p:spPr>
        <p:txBody>
          <a:bodyPr>
            <a:normAutofit/>
          </a:bodyPr>
          <a:lstStyle/>
          <a:p>
            <a:pPr algn="r">
              <a:lnSpc>
                <a:spcPts val="5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Gerenciando </a:t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endParaRPr lang="pt-BR" b="1" dirty="0">
              <a:solidFill>
                <a:srgbClr val="130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16E7BC-ABD9-4602-9DF2-2F20D7993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616" y="390406"/>
            <a:ext cx="5735501" cy="6336254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768704C-F226-4CDB-826F-41C16AB94E0E}"/>
              </a:ext>
            </a:extLst>
          </p:cNvPr>
          <p:cNvSpPr txBox="1">
            <a:spLocks/>
          </p:cNvSpPr>
          <p:nvPr/>
        </p:nvSpPr>
        <p:spPr>
          <a:xfrm>
            <a:off x="7659442" y="3730226"/>
            <a:ext cx="2861537" cy="75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78BE596C-3DE7-479F-B331-2B317364C2C6}"/>
              </a:ext>
            </a:extLst>
          </p:cNvPr>
          <p:cNvSpPr/>
          <p:nvPr/>
        </p:nvSpPr>
        <p:spPr>
          <a:xfrm>
            <a:off x="8014445" y="811200"/>
            <a:ext cx="331335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 ferramenta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gestão de riscos de mercado em Renda Variável: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44D0353-0BA4-4D79-9A4E-97AB7AD90083}"/>
              </a:ext>
            </a:extLst>
          </p:cNvPr>
          <p:cNvGrpSpPr/>
          <p:nvPr/>
        </p:nvGrpSpPr>
        <p:grpSpPr>
          <a:xfrm>
            <a:off x="7368988" y="3105227"/>
            <a:ext cx="4308744" cy="707886"/>
            <a:chOff x="7368988" y="3094469"/>
            <a:chExt cx="4308744" cy="707886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DD63AA18-5670-4EA8-AB2A-2F087F754CA5}"/>
                </a:ext>
              </a:extLst>
            </p:cNvPr>
            <p:cNvGrpSpPr/>
            <p:nvPr/>
          </p:nvGrpSpPr>
          <p:grpSpPr>
            <a:xfrm>
              <a:off x="7368988" y="3338523"/>
              <a:ext cx="774551" cy="291870"/>
              <a:chOff x="5643521" y="1243403"/>
              <a:chExt cx="774551" cy="291870"/>
            </a:xfrm>
          </p:grpSpPr>
          <p:sp>
            <p:nvSpPr>
              <p:cNvPr id="25" name="Elipse 24">
                <a:extLst>
                  <a:ext uri="{FF2B5EF4-FFF2-40B4-BE49-F238E27FC236}">
                    <a16:creationId xmlns:a16="http://schemas.microsoft.com/office/drawing/2014/main" id="{910C402E-1206-425C-B871-A9AD031706D5}"/>
                  </a:ext>
                </a:extLst>
              </p:cNvPr>
              <p:cNvSpPr/>
              <p:nvPr/>
            </p:nvSpPr>
            <p:spPr>
              <a:xfrm rot="10800000">
                <a:off x="5643521" y="1243403"/>
                <a:ext cx="291870" cy="291870"/>
              </a:xfrm>
              <a:prstGeom prst="ellipse">
                <a:avLst/>
              </a:prstGeom>
              <a:solidFill>
                <a:srgbClr val="B4D9F3"/>
              </a:solidFill>
              <a:ln w="38100">
                <a:solidFill>
                  <a:srgbClr val="00346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6" name="Conector de Seta Reta 25">
                <a:extLst>
                  <a:ext uri="{FF2B5EF4-FFF2-40B4-BE49-F238E27FC236}">
                    <a16:creationId xmlns:a16="http://schemas.microsoft.com/office/drawing/2014/main" id="{E9A7E43B-0B92-4793-833B-5769CC0D5003}"/>
                  </a:ext>
                </a:extLst>
              </p:cNvPr>
              <p:cNvCxnSpPr>
                <a:cxnSpLocks/>
                <a:stCxn id="25" idx="2"/>
              </p:cNvCxnSpPr>
              <p:nvPr/>
            </p:nvCxnSpPr>
            <p:spPr>
              <a:xfrm>
                <a:off x="5935391" y="1389338"/>
                <a:ext cx="482681" cy="0"/>
              </a:xfrm>
              <a:prstGeom prst="straightConnector1">
                <a:avLst/>
              </a:prstGeom>
              <a:ln w="38100">
                <a:solidFill>
                  <a:srgbClr val="00346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310FCFD2-655A-44D0-B8A2-56900AA66756}"/>
                </a:ext>
              </a:extLst>
            </p:cNvPr>
            <p:cNvSpPr/>
            <p:nvPr/>
          </p:nvSpPr>
          <p:spPr>
            <a:xfrm>
              <a:off x="7927515" y="3094469"/>
              <a:ext cx="375021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Diversificação</a:t>
              </a:r>
              <a:endParaRPr lang="pt-BR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" name="Imagem 12" descr="Uma imagem contendo cesta, contêiner, interior, sentado&#10;&#10;Descrição gerada automaticamente">
            <a:extLst>
              <a:ext uri="{FF2B5EF4-FFF2-40B4-BE49-F238E27FC236}">
                <a16:creationId xmlns:a16="http://schemas.microsoft.com/office/drawing/2014/main" id="{C4FD323E-ECE3-4C8B-B7F2-957EE725FB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6"/>
          <a:stretch/>
        </p:blipFill>
        <p:spPr>
          <a:xfrm rot="280118">
            <a:off x="5522031" y="4299310"/>
            <a:ext cx="4205024" cy="2917889"/>
          </a:xfrm>
          <a:prstGeom prst="rect">
            <a:avLst/>
          </a:prstGeom>
        </p:spPr>
      </p:pic>
      <p:pic>
        <p:nvPicPr>
          <p:cNvPr id="15" name="Imagem 12" descr="Uma imagem contendo cesta, contêiner, interior, sentado&#10;&#10;Descrição gerada automaticamente">
            <a:extLst>
              <a:ext uri="{FF2B5EF4-FFF2-40B4-BE49-F238E27FC236}">
                <a16:creationId xmlns:a16="http://schemas.microsoft.com/office/drawing/2014/main" id="{8D46478C-369B-4030-BEE2-7543726CC4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86"/>
          <a:stretch/>
        </p:blipFill>
        <p:spPr>
          <a:xfrm rot="21397947">
            <a:off x="8686146" y="4321079"/>
            <a:ext cx="4100500" cy="2845359"/>
          </a:xfrm>
          <a:prstGeom prst="rect">
            <a:avLst/>
          </a:prstGeom>
        </p:spPr>
      </p:pic>
      <p:pic>
        <p:nvPicPr>
          <p:cNvPr id="14" name="Imagem 12" descr="Uma imagem contendo cesta, contêiner, interior, sentado&#10;&#10;Descrição gerada automaticamente">
            <a:extLst>
              <a:ext uri="{FF2B5EF4-FFF2-40B4-BE49-F238E27FC236}">
                <a16:creationId xmlns:a16="http://schemas.microsoft.com/office/drawing/2014/main" id="{CA726650-CDBF-42D5-B822-8613866988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9" r="19554" b="-4086"/>
          <a:stretch/>
        </p:blipFill>
        <p:spPr>
          <a:xfrm>
            <a:off x="8023815" y="4311807"/>
            <a:ext cx="2593464" cy="31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39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8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8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C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110243C-86DA-425F-925B-8731A1EFD4D9}"/>
              </a:ext>
            </a:extLst>
          </p:cNvPr>
          <p:cNvSpPr/>
          <p:nvPr/>
        </p:nvSpPr>
        <p:spPr>
          <a:xfrm>
            <a:off x="-3" y="3065930"/>
            <a:ext cx="12192000" cy="379207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EF84FD42-C326-4C85-A545-6434FD3D6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3745"/>
            <a:ext cx="12191999" cy="77946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Segmentos de Investimento </a:t>
            </a:r>
            <a:br>
              <a:rPr lang="pt-BR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b="1" dirty="0" err="1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PreviSiemens</a:t>
            </a:r>
            <a:endParaRPr lang="pt-BR" b="1" dirty="0">
              <a:solidFill>
                <a:srgbClr val="130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3922B09-3B9D-45B6-BCEE-C6AD211048EB}"/>
              </a:ext>
            </a:extLst>
          </p:cNvPr>
          <p:cNvGrpSpPr/>
          <p:nvPr/>
        </p:nvGrpSpPr>
        <p:grpSpPr>
          <a:xfrm>
            <a:off x="0" y="1886347"/>
            <a:ext cx="2926082" cy="3062226"/>
            <a:chOff x="0" y="1886347"/>
            <a:chExt cx="2926082" cy="3062226"/>
          </a:xfrm>
        </p:grpSpPr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3007918B-A5A1-4B65-AA50-6BA6BB4FB0BC}"/>
                </a:ext>
              </a:extLst>
            </p:cNvPr>
            <p:cNvSpPr/>
            <p:nvPr/>
          </p:nvSpPr>
          <p:spPr>
            <a:xfrm>
              <a:off x="454831" y="2032526"/>
              <a:ext cx="2411552" cy="2226778"/>
            </a:xfrm>
            <a:custGeom>
              <a:avLst/>
              <a:gdLst>
                <a:gd name="connsiteX0" fmla="*/ 521161 w 2411552"/>
                <a:gd name="connsiteY0" fmla="*/ 1933033 h 2226778"/>
                <a:gd name="connsiteX1" fmla="*/ 369550 w 2411552"/>
                <a:gd name="connsiteY1" fmla="*/ 2217302 h 2226778"/>
                <a:gd name="connsiteX2" fmla="*/ 649082 w 2411552"/>
                <a:gd name="connsiteY2" fmla="*/ 2169924 h 2226778"/>
                <a:gd name="connsiteX3" fmla="*/ 786479 w 2411552"/>
                <a:gd name="connsiteY3" fmla="*/ 1980411 h 2226778"/>
                <a:gd name="connsiteX4" fmla="*/ 1080224 w 2411552"/>
                <a:gd name="connsiteY4" fmla="*/ 2037265 h 2226778"/>
                <a:gd name="connsiteX5" fmla="*/ 1302902 w 2411552"/>
                <a:gd name="connsiteY5" fmla="*/ 1999362 h 2226778"/>
                <a:gd name="connsiteX6" fmla="*/ 1449774 w 2411552"/>
                <a:gd name="connsiteY6" fmla="*/ 2212564 h 2226778"/>
                <a:gd name="connsiteX7" fmla="*/ 1672452 w 2411552"/>
                <a:gd name="connsiteY7" fmla="*/ 2226778 h 2226778"/>
                <a:gd name="connsiteX8" fmla="*/ 1535055 w 2411552"/>
                <a:gd name="connsiteY8" fmla="*/ 1923557 h 2226778"/>
                <a:gd name="connsiteX9" fmla="*/ 1861965 w 2411552"/>
                <a:gd name="connsiteY9" fmla="*/ 1615598 h 2226778"/>
                <a:gd name="connsiteX10" fmla="*/ 2013575 w 2411552"/>
                <a:gd name="connsiteY10" fmla="*/ 1298164 h 2226778"/>
                <a:gd name="connsiteX11" fmla="*/ 2051478 w 2411552"/>
                <a:gd name="connsiteY11" fmla="*/ 1231835 h 2226778"/>
                <a:gd name="connsiteX12" fmla="*/ 2354699 w 2411552"/>
                <a:gd name="connsiteY12" fmla="*/ 1189194 h 2226778"/>
                <a:gd name="connsiteX13" fmla="*/ 2259942 w 2411552"/>
                <a:gd name="connsiteY13" fmla="*/ 1023370 h 2226778"/>
                <a:gd name="connsiteX14" fmla="*/ 2411552 w 2411552"/>
                <a:gd name="connsiteY14" fmla="*/ 805430 h 2226778"/>
                <a:gd name="connsiteX15" fmla="*/ 2013575 w 2411552"/>
                <a:gd name="connsiteY15" fmla="*/ 786479 h 2226778"/>
                <a:gd name="connsiteX16" fmla="*/ 1876178 w 2411552"/>
                <a:gd name="connsiteY16" fmla="*/ 445356 h 2226778"/>
                <a:gd name="connsiteX17" fmla="*/ 1364493 w 2411552"/>
                <a:gd name="connsiteY17" fmla="*/ 37903 h 2226778"/>
                <a:gd name="connsiteX18" fmla="*/ 947565 w 2411552"/>
                <a:gd name="connsiteY18" fmla="*/ 0 h 2226778"/>
                <a:gd name="connsiteX19" fmla="*/ 530636 w 2411552"/>
                <a:gd name="connsiteY19" fmla="*/ 94757 h 2226778"/>
                <a:gd name="connsiteX20" fmla="*/ 146873 w 2411552"/>
                <a:gd name="connsiteY20" fmla="*/ 473783 h 2226778"/>
                <a:gd name="connsiteX21" fmla="*/ 0 w 2411552"/>
                <a:gd name="connsiteY21" fmla="*/ 1023370 h 2226778"/>
                <a:gd name="connsiteX22" fmla="*/ 132659 w 2411552"/>
                <a:gd name="connsiteY22" fmla="*/ 1520842 h 2226778"/>
                <a:gd name="connsiteX23" fmla="*/ 407453 w 2411552"/>
                <a:gd name="connsiteY23" fmla="*/ 1852490 h 2226778"/>
                <a:gd name="connsiteX24" fmla="*/ 521161 w 2411552"/>
                <a:gd name="connsiteY24" fmla="*/ 1933033 h 222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1552" h="2226778">
                  <a:moveTo>
                    <a:pt x="521161" y="1933033"/>
                  </a:moveTo>
                  <a:lnTo>
                    <a:pt x="369550" y="2217302"/>
                  </a:lnTo>
                  <a:lnTo>
                    <a:pt x="649082" y="2169924"/>
                  </a:lnTo>
                  <a:lnTo>
                    <a:pt x="786479" y="1980411"/>
                  </a:lnTo>
                  <a:lnTo>
                    <a:pt x="1080224" y="2037265"/>
                  </a:lnTo>
                  <a:lnTo>
                    <a:pt x="1302902" y="1999362"/>
                  </a:lnTo>
                  <a:lnTo>
                    <a:pt x="1449774" y="2212564"/>
                  </a:lnTo>
                  <a:lnTo>
                    <a:pt x="1672452" y="2226778"/>
                  </a:lnTo>
                  <a:lnTo>
                    <a:pt x="1535055" y="1923557"/>
                  </a:lnTo>
                  <a:lnTo>
                    <a:pt x="1861965" y="1615598"/>
                  </a:lnTo>
                  <a:lnTo>
                    <a:pt x="2013575" y="1298164"/>
                  </a:lnTo>
                  <a:lnTo>
                    <a:pt x="2051478" y="1231835"/>
                  </a:lnTo>
                  <a:lnTo>
                    <a:pt x="2354699" y="1189194"/>
                  </a:lnTo>
                  <a:lnTo>
                    <a:pt x="2259942" y="1023370"/>
                  </a:lnTo>
                  <a:lnTo>
                    <a:pt x="2411552" y="805430"/>
                  </a:lnTo>
                  <a:lnTo>
                    <a:pt x="2013575" y="786479"/>
                  </a:lnTo>
                  <a:lnTo>
                    <a:pt x="1876178" y="445356"/>
                  </a:lnTo>
                  <a:lnTo>
                    <a:pt x="1364493" y="37903"/>
                  </a:lnTo>
                  <a:lnTo>
                    <a:pt x="947565" y="0"/>
                  </a:lnTo>
                  <a:lnTo>
                    <a:pt x="530636" y="94757"/>
                  </a:lnTo>
                  <a:lnTo>
                    <a:pt x="146873" y="473783"/>
                  </a:lnTo>
                  <a:lnTo>
                    <a:pt x="0" y="1023370"/>
                  </a:lnTo>
                  <a:lnTo>
                    <a:pt x="132659" y="1520842"/>
                  </a:lnTo>
                  <a:lnTo>
                    <a:pt x="407453" y="1852490"/>
                  </a:lnTo>
                  <a:lnTo>
                    <a:pt x="521161" y="1933033"/>
                  </a:lnTo>
                  <a:close/>
                </a:path>
              </a:pathLst>
            </a:custGeom>
            <a:solidFill>
              <a:srgbClr val="61C3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1D8E630-C901-4FE3-9BCB-A45E619D79E6}"/>
                </a:ext>
              </a:extLst>
            </p:cNvPr>
            <p:cNvGrpSpPr/>
            <p:nvPr/>
          </p:nvGrpSpPr>
          <p:grpSpPr>
            <a:xfrm>
              <a:off x="0" y="1886347"/>
              <a:ext cx="2926082" cy="3062226"/>
              <a:chOff x="0" y="1886347"/>
              <a:chExt cx="2926082" cy="3062226"/>
            </a:xfrm>
          </p:grpSpPr>
          <p:grpSp>
            <p:nvGrpSpPr>
              <p:cNvPr id="7" name="Agrupar 6">
                <a:extLst>
                  <a:ext uri="{FF2B5EF4-FFF2-40B4-BE49-F238E27FC236}">
                    <a16:creationId xmlns:a16="http://schemas.microsoft.com/office/drawing/2014/main" id="{D4133A71-9958-44AA-917C-6A8256A28E51}"/>
                  </a:ext>
                </a:extLst>
              </p:cNvPr>
              <p:cNvGrpSpPr/>
              <p:nvPr/>
            </p:nvGrpSpPr>
            <p:grpSpPr>
              <a:xfrm>
                <a:off x="423308" y="1886347"/>
                <a:ext cx="2502773" cy="2502773"/>
                <a:chOff x="423308" y="1886347"/>
                <a:chExt cx="2502773" cy="2502773"/>
              </a:xfrm>
            </p:grpSpPr>
            <p:sp>
              <p:nvSpPr>
                <p:cNvPr id="5" name="Elipse 4">
                  <a:extLst>
                    <a:ext uri="{FF2B5EF4-FFF2-40B4-BE49-F238E27FC236}">
                      <a16:creationId xmlns:a16="http://schemas.microsoft.com/office/drawing/2014/main" id="{ADB4E6C4-AF9B-4CD3-8048-CCAD70A036F5}"/>
                    </a:ext>
                  </a:extLst>
                </p:cNvPr>
                <p:cNvSpPr/>
                <p:nvPr/>
              </p:nvSpPr>
              <p:spPr>
                <a:xfrm>
                  <a:off x="1086522" y="2643691"/>
                  <a:ext cx="785309" cy="785309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4" name="Imagem 3">
                  <a:extLst>
                    <a:ext uri="{FF2B5EF4-FFF2-40B4-BE49-F238E27FC236}">
                      <a16:creationId xmlns:a16="http://schemas.microsoft.com/office/drawing/2014/main" id="{88D060BC-34FC-4827-94B9-F109F4C63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3308" y="1886347"/>
                  <a:ext cx="2502773" cy="2502773"/>
                </a:xfrm>
                <a:prstGeom prst="rect">
                  <a:avLst/>
                </a:prstGeom>
              </p:spPr>
            </p:pic>
          </p:grpSp>
          <p:sp>
            <p:nvSpPr>
              <p:cNvPr id="23" name="Title 4">
                <a:extLst>
                  <a:ext uri="{FF2B5EF4-FFF2-40B4-BE49-F238E27FC236}">
                    <a16:creationId xmlns:a16="http://schemas.microsoft.com/office/drawing/2014/main" id="{4A3ACBFB-8126-411C-87D9-603F3870812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4495946"/>
                <a:ext cx="2926082" cy="452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400" b="1" dirty="0">
                    <a:solidFill>
                      <a:srgbClr val="130E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Renda Fixa</a:t>
                </a: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78A02C-B549-408E-BE34-4A16F58FA2D3}"/>
              </a:ext>
            </a:extLst>
          </p:cNvPr>
          <p:cNvGrpSpPr/>
          <p:nvPr/>
        </p:nvGrpSpPr>
        <p:grpSpPr>
          <a:xfrm>
            <a:off x="3169916" y="1886347"/>
            <a:ext cx="2926082" cy="3062226"/>
            <a:chOff x="3169916" y="1886347"/>
            <a:chExt cx="2926082" cy="3062226"/>
          </a:xfrm>
        </p:grpSpPr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BC73D4CF-48AA-46CF-8762-DB47E3221BA9}"/>
                </a:ext>
              </a:extLst>
            </p:cNvPr>
            <p:cNvSpPr/>
            <p:nvPr/>
          </p:nvSpPr>
          <p:spPr>
            <a:xfrm>
              <a:off x="3482301" y="2032526"/>
              <a:ext cx="2411552" cy="2226778"/>
            </a:xfrm>
            <a:custGeom>
              <a:avLst/>
              <a:gdLst>
                <a:gd name="connsiteX0" fmla="*/ 521161 w 2411552"/>
                <a:gd name="connsiteY0" fmla="*/ 1933033 h 2226778"/>
                <a:gd name="connsiteX1" fmla="*/ 369550 w 2411552"/>
                <a:gd name="connsiteY1" fmla="*/ 2217302 h 2226778"/>
                <a:gd name="connsiteX2" fmla="*/ 649082 w 2411552"/>
                <a:gd name="connsiteY2" fmla="*/ 2169924 h 2226778"/>
                <a:gd name="connsiteX3" fmla="*/ 786479 w 2411552"/>
                <a:gd name="connsiteY3" fmla="*/ 1980411 h 2226778"/>
                <a:gd name="connsiteX4" fmla="*/ 1080224 w 2411552"/>
                <a:gd name="connsiteY4" fmla="*/ 2037265 h 2226778"/>
                <a:gd name="connsiteX5" fmla="*/ 1302902 w 2411552"/>
                <a:gd name="connsiteY5" fmla="*/ 1999362 h 2226778"/>
                <a:gd name="connsiteX6" fmla="*/ 1449774 w 2411552"/>
                <a:gd name="connsiteY6" fmla="*/ 2212564 h 2226778"/>
                <a:gd name="connsiteX7" fmla="*/ 1672452 w 2411552"/>
                <a:gd name="connsiteY7" fmla="*/ 2226778 h 2226778"/>
                <a:gd name="connsiteX8" fmla="*/ 1535055 w 2411552"/>
                <a:gd name="connsiteY8" fmla="*/ 1923557 h 2226778"/>
                <a:gd name="connsiteX9" fmla="*/ 1861965 w 2411552"/>
                <a:gd name="connsiteY9" fmla="*/ 1615598 h 2226778"/>
                <a:gd name="connsiteX10" fmla="*/ 2013575 w 2411552"/>
                <a:gd name="connsiteY10" fmla="*/ 1298164 h 2226778"/>
                <a:gd name="connsiteX11" fmla="*/ 2051478 w 2411552"/>
                <a:gd name="connsiteY11" fmla="*/ 1231835 h 2226778"/>
                <a:gd name="connsiteX12" fmla="*/ 2354699 w 2411552"/>
                <a:gd name="connsiteY12" fmla="*/ 1189194 h 2226778"/>
                <a:gd name="connsiteX13" fmla="*/ 2259942 w 2411552"/>
                <a:gd name="connsiteY13" fmla="*/ 1023370 h 2226778"/>
                <a:gd name="connsiteX14" fmla="*/ 2411552 w 2411552"/>
                <a:gd name="connsiteY14" fmla="*/ 805430 h 2226778"/>
                <a:gd name="connsiteX15" fmla="*/ 2013575 w 2411552"/>
                <a:gd name="connsiteY15" fmla="*/ 786479 h 2226778"/>
                <a:gd name="connsiteX16" fmla="*/ 1876178 w 2411552"/>
                <a:gd name="connsiteY16" fmla="*/ 445356 h 2226778"/>
                <a:gd name="connsiteX17" fmla="*/ 1364493 w 2411552"/>
                <a:gd name="connsiteY17" fmla="*/ 37903 h 2226778"/>
                <a:gd name="connsiteX18" fmla="*/ 947565 w 2411552"/>
                <a:gd name="connsiteY18" fmla="*/ 0 h 2226778"/>
                <a:gd name="connsiteX19" fmla="*/ 530636 w 2411552"/>
                <a:gd name="connsiteY19" fmla="*/ 94757 h 2226778"/>
                <a:gd name="connsiteX20" fmla="*/ 146873 w 2411552"/>
                <a:gd name="connsiteY20" fmla="*/ 473783 h 2226778"/>
                <a:gd name="connsiteX21" fmla="*/ 0 w 2411552"/>
                <a:gd name="connsiteY21" fmla="*/ 1023370 h 2226778"/>
                <a:gd name="connsiteX22" fmla="*/ 132659 w 2411552"/>
                <a:gd name="connsiteY22" fmla="*/ 1520842 h 2226778"/>
                <a:gd name="connsiteX23" fmla="*/ 407453 w 2411552"/>
                <a:gd name="connsiteY23" fmla="*/ 1852490 h 2226778"/>
                <a:gd name="connsiteX24" fmla="*/ 521161 w 2411552"/>
                <a:gd name="connsiteY24" fmla="*/ 1933033 h 2226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11552" h="2226778">
                  <a:moveTo>
                    <a:pt x="521161" y="1933033"/>
                  </a:moveTo>
                  <a:lnTo>
                    <a:pt x="369550" y="2217302"/>
                  </a:lnTo>
                  <a:lnTo>
                    <a:pt x="649082" y="2169924"/>
                  </a:lnTo>
                  <a:lnTo>
                    <a:pt x="786479" y="1980411"/>
                  </a:lnTo>
                  <a:lnTo>
                    <a:pt x="1080224" y="2037265"/>
                  </a:lnTo>
                  <a:lnTo>
                    <a:pt x="1302902" y="1999362"/>
                  </a:lnTo>
                  <a:lnTo>
                    <a:pt x="1449774" y="2212564"/>
                  </a:lnTo>
                  <a:lnTo>
                    <a:pt x="1672452" y="2226778"/>
                  </a:lnTo>
                  <a:lnTo>
                    <a:pt x="1535055" y="1923557"/>
                  </a:lnTo>
                  <a:lnTo>
                    <a:pt x="1861965" y="1615598"/>
                  </a:lnTo>
                  <a:lnTo>
                    <a:pt x="2013575" y="1298164"/>
                  </a:lnTo>
                  <a:lnTo>
                    <a:pt x="2051478" y="1231835"/>
                  </a:lnTo>
                  <a:lnTo>
                    <a:pt x="2354699" y="1189194"/>
                  </a:lnTo>
                  <a:lnTo>
                    <a:pt x="2259942" y="1023370"/>
                  </a:lnTo>
                  <a:lnTo>
                    <a:pt x="2411552" y="805430"/>
                  </a:lnTo>
                  <a:lnTo>
                    <a:pt x="2013575" y="786479"/>
                  </a:lnTo>
                  <a:lnTo>
                    <a:pt x="1876178" y="445356"/>
                  </a:lnTo>
                  <a:lnTo>
                    <a:pt x="1364493" y="37903"/>
                  </a:lnTo>
                  <a:lnTo>
                    <a:pt x="947565" y="0"/>
                  </a:lnTo>
                  <a:lnTo>
                    <a:pt x="530636" y="94757"/>
                  </a:lnTo>
                  <a:lnTo>
                    <a:pt x="146873" y="473783"/>
                  </a:lnTo>
                  <a:lnTo>
                    <a:pt x="0" y="1023370"/>
                  </a:lnTo>
                  <a:lnTo>
                    <a:pt x="132659" y="1520842"/>
                  </a:lnTo>
                  <a:lnTo>
                    <a:pt x="407453" y="1852490"/>
                  </a:lnTo>
                  <a:lnTo>
                    <a:pt x="521161" y="1933033"/>
                  </a:lnTo>
                  <a:close/>
                </a:path>
              </a:pathLst>
            </a:custGeom>
            <a:solidFill>
              <a:srgbClr val="61C3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2F9FED-E09B-4D8C-945D-12ED7D69C863}"/>
                </a:ext>
              </a:extLst>
            </p:cNvPr>
            <p:cNvGrpSpPr/>
            <p:nvPr/>
          </p:nvGrpSpPr>
          <p:grpSpPr>
            <a:xfrm>
              <a:off x="3169916" y="1886347"/>
              <a:ext cx="2926082" cy="3062226"/>
              <a:chOff x="3169916" y="1886347"/>
              <a:chExt cx="2926082" cy="3062226"/>
            </a:xfrm>
          </p:grpSpPr>
          <p:grpSp>
            <p:nvGrpSpPr>
              <p:cNvPr id="8" name="Agrupar 7">
                <a:extLst>
                  <a:ext uri="{FF2B5EF4-FFF2-40B4-BE49-F238E27FC236}">
                    <a16:creationId xmlns:a16="http://schemas.microsoft.com/office/drawing/2014/main" id="{E776642F-D55A-4ABE-98C7-E85F0AACF281}"/>
                  </a:ext>
                </a:extLst>
              </p:cNvPr>
              <p:cNvGrpSpPr/>
              <p:nvPr/>
            </p:nvGrpSpPr>
            <p:grpSpPr>
              <a:xfrm>
                <a:off x="3442452" y="1886347"/>
                <a:ext cx="2502773" cy="2502773"/>
                <a:chOff x="3657772" y="1886347"/>
                <a:chExt cx="2502773" cy="2502773"/>
              </a:xfrm>
            </p:grpSpPr>
            <p:sp>
              <p:nvSpPr>
                <p:cNvPr id="20" name="Elipse 19">
                  <a:extLst>
                    <a:ext uri="{FF2B5EF4-FFF2-40B4-BE49-F238E27FC236}">
                      <a16:creationId xmlns:a16="http://schemas.microsoft.com/office/drawing/2014/main" id="{C69DD4A1-8984-4A22-8CA8-AA4EED80F878}"/>
                    </a:ext>
                  </a:extLst>
                </p:cNvPr>
                <p:cNvSpPr/>
                <p:nvPr/>
              </p:nvSpPr>
              <p:spPr>
                <a:xfrm>
                  <a:off x="4367605" y="2643691"/>
                  <a:ext cx="785309" cy="78530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6" name="Imagem 15">
                  <a:extLst>
                    <a:ext uri="{FF2B5EF4-FFF2-40B4-BE49-F238E27FC236}">
                      <a16:creationId xmlns:a16="http://schemas.microsoft.com/office/drawing/2014/main" id="{9E0C6B6C-B804-4EE5-88FD-8E554A8376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57772" y="1886347"/>
                  <a:ext cx="2502773" cy="2502773"/>
                </a:xfrm>
                <a:prstGeom prst="rect">
                  <a:avLst/>
                </a:prstGeom>
              </p:spPr>
            </p:pic>
          </p:grpSp>
          <p:sp>
            <p:nvSpPr>
              <p:cNvPr id="24" name="Title 4">
                <a:extLst>
                  <a:ext uri="{FF2B5EF4-FFF2-40B4-BE49-F238E27FC236}">
                    <a16:creationId xmlns:a16="http://schemas.microsoft.com/office/drawing/2014/main" id="{7F6601B2-B6C1-485C-9887-0400512677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9916" y="4495946"/>
                <a:ext cx="2926082" cy="45262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pt-BR" sz="2400" b="1" dirty="0">
                    <a:solidFill>
                      <a:srgbClr val="130E3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Renda Variável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359DEDF-347E-4778-B803-C0BA072C8E4C}"/>
              </a:ext>
            </a:extLst>
          </p:cNvPr>
          <p:cNvGrpSpPr/>
          <p:nvPr/>
        </p:nvGrpSpPr>
        <p:grpSpPr>
          <a:xfrm>
            <a:off x="6072358" y="1886347"/>
            <a:ext cx="2926082" cy="3062226"/>
            <a:chOff x="6072358" y="1886347"/>
            <a:chExt cx="2926082" cy="3062226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310F705-E7FC-4E86-9C31-D439EDF6BF4F}"/>
                </a:ext>
              </a:extLst>
            </p:cNvPr>
            <p:cNvGrpSpPr/>
            <p:nvPr/>
          </p:nvGrpSpPr>
          <p:grpSpPr>
            <a:xfrm>
              <a:off x="6461596" y="1886347"/>
              <a:ext cx="2502773" cy="2502773"/>
              <a:chOff x="6461596" y="1886347"/>
              <a:chExt cx="2502773" cy="2502773"/>
            </a:xfrm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DAA81900-D1A1-418B-9541-801948B23537}"/>
                  </a:ext>
                </a:extLst>
              </p:cNvPr>
              <p:cNvSpPr/>
              <p:nvPr/>
            </p:nvSpPr>
            <p:spPr>
              <a:xfrm>
                <a:off x="6507206" y="2032526"/>
                <a:ext cx="2411552" cy="2226778"/>
              </a:xfrm>
              <a:custGeom>
                <a:avLst/>
                <a:gdLst>
                  <a:gd name="connsiteX0" fmla="*/ 521161 w 2411552"/>
                  <a:gd name="connsiteY0" fmla="*/ 1933033 h 2226778"/>
                  <a:gd name="connsiteX1" fmla="*/ 369550 w 2411552"/>
                  <a:gd name="connsiteY1" fmla="*/ 2217302 h 2226778"/>
                  <a:gd name="connsiteX2" fmla="*/ 649082 w 2411552"/>
                  <a:gd name="connsiteY2" fmla="*/ 2169924 h 2226778"/>
                  <a:gd name="connsiteX3" fmla="*/ 786479 w 2411552"/>
                  <a:gd name="connsiteY3" fmla="*/ 1980411 h 2226778"/>
                  <a:gd name="connsiteX4" fmla="*/ 1080224 w 2411552"/>
                  <a:gd name="connsiteY4" fmla="*/ 2037265 h 2226778"/>
                  <a:gd name="connsiteX5" fmla="*/ 1302902 w 2411552"/>
                  <a:gd name="connsiteY5" fmla="*/ 1999362 h 2226778"/>
                  <a:gd name="connsiteX6" fmla="*/ 1449774 w 2411552"/>
                  <a:gd name="connsiteY6" fmla="*/ 2212564 h 2226778"/>
                  <a:gd name="connsiteX7" fmla="*/ 1672452 w 2411552"/>
                  <a:gd name="connsiteY7" fmla="*/ 2226778 h 2226778"/>
                  <a:gd name="connsiteX8" fmla="*/ 1535055 w 2411552"/>
                  <a:gd name="connsiteY8" fmla="*/ 1923557 h 2226778"/>
                  <a:gd name="connsiteX9" fmla="*/ 1861965 w 2411552"/>
                  <a:gd name="connsiteY9" fmla="*/ 1615598 h 2226778"/>
                  <a:gd name="connsiteX10" fmla="*/ 2013575 w 2411552"/>
                  <a:gd name="connsiteY10" fmla="*/ 1298164 h 2226778"/>
                  <a:gd name="connsiteX11" fmla="*/ 2051478 w 2411552"/>
                  <a:gd name="connsiteY11" fmla="*/ 1231835 h 2226778"/>
                  <a:gd name="connsiteX12" fmla="*/ 2354699 w 2411552"/>
                  <a:gd name="connsiteY12" fmla="*/ 1189194 h 2226778"/>
                  <a:gd name="connsiteX13" fmla="*/ 2259942 w 2411552"/>
                  <a:gd name="connsiteY13" fmla="*/ 1023370 h 2226778"/>
                  <a:gd name="connsiteX14" fmla="*/ 2411552 w 2411552"/>
                  <a:gd name="connsiteY14" fmla="*/ 805430 h 2226778"/>
                  <a:gd name="connsiteX15" fmla="*/ 2013575 w 2411552"/>
                  <a:gd name="connsiteY15" fmla="*/ 786479 h 2226778"/>
                  <a:gd name="connsiteX16" fmla="*/ 1876178 w 2411552"/>
                  <a:gd name="connsiteY16" fmla="*/ 445356 h 2226778"/>
                  <a:gd name="connsiteX17" fmla="*/ 1364493 w 2411552"/>
                  <a:gd name="connsiteY17" fmla="*/ 37903 h 2226778"/>
                  <a:gd name="connsiteX18" fmla="*/ 947565 w 2411552"/>
                  <a:gd name="connsiteY18" fmla="*/ 0 h 2226778"/>
                  <a:gd name="connsiteX19" fmla="*/ 530636 w 2411552"/>
                  <a:gd name="connsiteY19" fmla="*/ 94757 h 2226778"/>
                  <a:gd name="connsiteX20" fmla="*/ 146873 w 2411552"/>
                  <a:gd name="connsiteY20" fmla="*/ 473783 h 2226778"/>
                  <a:gd name="connsiteX21" fmla="*/ 0 w 2411552"/>
                  <a:gd name="connsiteY21" fmla="*/ 1023370 h 2226778"/>
                  <a:gd name="connsiteX22" fmla="*/ 132659 w 2411552"/>
                  <a:gd name="connsiteY22" fmla="*/ 1520842 h 2226778"/>
                  <a:gd name="connsiteX23" fmla="*/ 407453 w 2411552"/>
                  <a:gd name="connsiteY23" fmla="*/ 1852490 h 2226778"/>
                  <a:gd name="connsiteX24" fmla="*/ 521161 w 2411552"/>
                  <a:gd name="connsiteY24" fmla="*/ 1933033 h 222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11552" h="2226778">
                    <a:moveTo>
                      <a:pt x="521161" y="1933033"/>
                    </a:moveTo>
                    <a:lnTo>
                      <a:pt x="369550" y="2217302"/>
                    </a:lnTo>
                    <a:lnTo>
                      <a:pt x="649082" y="2169924"/>
                    </a:lnTo>
                    <a:lnTo>
                      <a:pt x="786479" y="1980411"/>
                    </a:lnTo>
                    <a:lnTo>
                      <a:pt x="1080224" y="2037265"/>
                    </a:lnTo>
                    <a:lnTo>
                      <a:pt x="1302902" y="1999362"/>
                    </a:lnTo>
                    <a:lnTo>
                      <a:pt x="1449774" y="2212564"/>
                    </a:lnTo>
                    <a:lnTo>
                      <a:pt x="1672452" y="2226778"/>
                    </a:lnTo>
                    <a:lnTo>
                      <a:pt x="1535055" y="1923557"/>
                    </a:lnTo>
                    <a:lnTo>
                      <a:pt x="1861965" y="1615598"/>
                    </a:lnTo>
                    <a:lnTo>
                      <a:pt x="2013575" y="1298164"/>
                    </a:lnTo>
                    <a:lnTo>
                      <a:pt x="2051478" y="1231835"/>
                    </a:lnTo>
                    <a:lnTo>
                      <a:pt x="2354699" y="1189194"/>
                    </a:lnTo>
                    <a:lnTo>
                      <a:pt x="2259942" y="1023370"/>
                    </a:lnTo>
                    <a:lnTo>
                      <a:pt x="2411552" y="805430"/>
                    </a:lnTo>
                    <a:lnTo>
                      <a:pt x="2013575" y="786479"/>
                    </a:lnTo>
                    <a:lnTo>
                      <a:pt x="1876178" y="445356"/>
                    </a:lnTo>
                    <a:lnTo>
                      <a:pt x="1364493" y="37903"/>
                    </a:lnTo>
                    <a:lnTo>
                      <a:pt x="947565" y="0"/>
                    </a:lnTo>
                    <a:lnTo>
                      <a:pt x="530636" y="94757"/>
                    </a:lnTo>
                    <a:lnTo>
                      <a:pt x="146873" y="473783"/>
                    </a:lnTo>
                    <a:lnTo>
                      <a:pt x="0" y="1023370"/>
                    </a:lnTo>
                    <a:lnTo>
                      <a:pt x="132659" y="1520842"/>
                    </a:lnTo>
                    <a:lnTo>
                      <a:pt x="407453" y="1852490"/>
                    </a:lnTo>
                    <a:lnTo>
                      <a:pt x="521161" y="1933033"/>
                    </a:lnTo>
                    <a:close/>
                  </a:path>
                </a:pathLst>
              </a:custGeom>
              <a:solidFill>
                <a:srgbClr val="61C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D79EC82E-3E0C-4275-8C34-D5AC95557F12}"/>
                  </a:ext>
                </a:extLst>
              </p:cNvPr>
              <p:cNvGrpSpPr/>
              <p:nvPr/>
            </p:nvGrpSpPr>
            <p:grpSpPr>
              <a:xfrm>
                <a:off x="6461596" y="1886347"/>
                <a:ext cx="2502773" cy="2502773"/>
                <a:chOff x="6246776" y="1886347"/>
                <a:chExt cx="2502773" cy="2502773"/>
              </a:xfrm>
            </p:grpSpPr>
            <p:sp>
              <p:nvSpPr>
                <p:cNvPr id="21" name="Elipse 20">
                  <a:extLst>
                    <a:ext uri="{FF2B5EF4-FFF2-40B4-BE49-F238E27FC236}">
                      <a16:creationId xmlns:a16="http://schemas.microsoft.com/office/drawing/2014/main" id="{4859AC10-3DEA-4ACE-AF45-04FE024D04C5}"/>
                    </a:ext>
                  </a:extLst>
                </p:cNvPr>
                <p:cNvSpPr/>
                <p:nvPr/>
              </p:nvSpPr>
              <p:spPr>
                <a:xfrm>
                  <a:off x="6927925" y="2643691"/>
                  <a:ext cx="785309" cy="785309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8" name="Imagem 17">
                  <a:extLst>
                    <a:ext uri="{FF2B5EF4-FFF2-40B4-BE49-F238E27FC236}">
                      <a16:creationId xmlns:a16="http://schemas.microsoft.com/office/drawing/2014/main" id="{FE08DF41-0254-4967-A079-D7A2BEA401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46776" y="1886347"/>
                  <a:ext cx="2502773" cy="2502773"/>
                </a:xfrm>
                <a:prstGeom prst="rect">
                  <a:avLst/>
                </a:prstGeom>
              </p:spPr>
            </p:pic>
          </p:grpSp>
        </p:grpSp>
        <p:sp>
          <p:nvSpPr>
            <p:cNvPr id="25" name="Title 4">
              <a:extLst>
                <a:ext uri="{FF2B5EF4-FFF2-40B4-BE49-F238E27FC236}">
                  <a16:creationId xmlns:a16="http://schemas.microsoft.com/office/drawing/2014/main" id="{E0789C9B-C1FE-4053-B308-536181D233B6}"/>
                </a:ext>
              </a:extLst>
            </p:cNvPr>
            <p:cNvSpPr txBox="1">
              <a:spLocks/>
            </p:cNvSpPr>
            <p:nvPr/>
          </p:nvSpPr>
          <p:spPr>
            <a:xfrm>
              <a:off x="6072358" y="4495946"/>
              <a:ext cx="2926082" cy="452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Investimentos </a:t>
              </a:r>
              <a:b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Exterior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8C53D33-5E7B-4BA6-B981-89291AE891F2}"/>
              </a:ext>
            </a:extLst>
          </p:cNvPr>
          <p:cNvGrpSpPr/>
          <p:nvPr/>
        </p:nvGrpSpPr>
        <p:grpSpPr>
          <a:xfrm>
            <a:off x="8998440" y="1886347"/>
            <a:ext cx="2926082" cy="3062226"/>
            <a:chOff x="8998440" y="1886347"/>
            <a:chExt cx="2926082" cy="306222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4049D2-0B9A-4E07-B516-F1361E6251A0}"/>
                </a:ext>
              </a:extLst>
            </p:cNvPr>
            <p:cNvGrpSpPr/>
            <p:nvPr/>
          </p:nvGrpSpPr>
          <p:grpSpPr>
            <a:xfrm>
              <a:off x="9326886" y="1886347"/>
              <a:ext cx="2502773" cy="2502773"/>
              <a:chOff x="9326886" y="1886347"/>
              <a:chExt cx="2502773" cy="2502773"/>
            </a:xfrm>
          </p:grpSpPr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1B644DC0-0BEE-4F6C-9F2F-061500700CBA}"/>
                  </a:ext>
                </a:extLst>
              </p:cNvPr>
              <p:cNvSpPr/>
              <p:nvPr/>
            </p:nvSpPr>
            <p:spPr>
              <a:xfrm>
                <a:off x="9372496" y="2032526"/>
                <a:ext cx="2411552" cy="2226778"/>
              </a:xfrm>
              <a:custGeom>
                <a:avLst/>
                <a:gdLst>
                  <a:gd name="connsiteX0" fmla="*/ 521161 w 2411552"/>
                  <a:gd name="connsiteY0" fmla="*/ 1933033 h 2226778"/>
                  <a:gd name="connsiteX1" fmla="*/ 369550 w 2411552"/>
                  <a:gd name="connsiteY1" fmla="*/ 2217302 h 2226778"/>
                  <a:gd name="connsiteX2" fmla="*/ 649082 w 2411552"/>
                  <a:gd name="connsiteY2" fmla="*/ 2169924 h 2226778"/>
                  <a:gd name="connsiteX3" fmla="*/ 786479 w 2411552"/>
                  <a:gd name="connsiteY3" fmla="*/ 1980411 h 2226778"/>
                  <a:gd name="connsiteX4" fmla="*/ 1080224 w 2411552"/>
                  <a:gd name="connsiteY4" fmla="*/ 2037265 h 2226778"/>
                  <a:gd name="connsiteX5" fmla="*/ 1302902 w 2411552"/>
                  <a:gd name="connsiteY5" fmla="*/ 1999362 h 2226778"/>
                  <a:gd name="connsiteX6" fmla="*/ 1449774 w 2411552"/>
                  <a:gd name="connsiteY6" fmla="*/ 2212564 h 2226778"/>
                  <a:gd name="connsiteX7" fmla="*/ 1672452 w 2411552"/>
                  <a:gd name="connsiteY7" fmla="*/ 2226778 h 2226778"/>
                  <a:gd name="connsiteX8" fmla="*/ 1535055 w 2411552"/>
                  <a:gd name="connsiteY8" fmla="*/ 1923557 h 2226778"/>
                  <a:gd name="connsiteX9" fmla="*/ 1861965 w 2411552"/>
                  <a:gd name="connsiteY9" fmla="*/ 1615598 h 2226778"/>
                  <a:gd name="connsiteX10" fmla="*/ 2013575 w 2411552"/>
                  <a:gd name="connsiteY10" fmla="*/ 1298164 h 2226778"/>
                  <a:gd name="connsiteX11" fmla="*/ 2051478 w 2411552"/>
                  <a:gd name="connsiteY11" fmla="*/ 1231835 h 2226778"/>
                  <a:gd name="connsiteX12" fmla="*/ 2354699 w 2411552"/>
                  <a:gd name="connsiteY12" fmla="*/ 1189194 h 2226778"/>
                  <a:gd name="connsiteX13" fmla="*/ 2259942 w 2411552"/>
                  <a:gd name="connsiteY13" fmla="*/ 1023370 h 2226778"/>
                  <a:gd name="connsiteX14" fmla="*/ 2411552 w 2411552"/>
                  <a:gd name="connsiteY14" fmla="*/ 805430 h 2226778"/>
                  <a:gd name="connsiteX15" fmla="*/ 2013575 w 2411552"/>
                  <a:gd name="connsiteY15" fmla="*/ 786479 h 2226778"/>
                  <a:gd name="connsiteX16" fmla="*/ 1876178 w 2411552"/>
                  <a:gd name="connsiteY16" fmla="*/ 445356 h 2226778"/>
                  <a:gd name="connsiteX17" fmla="*/ 1364493 w 2411552"/>
                  <a:gd name="connsiteY17" fmla="*/ 37903 h 2226778"/>
                  <a:gd name="connsiteX18" fmla="*/ 947565 w 2411552"/>
                  <a:gd name="connsiteY18" fmla="*/ 0 h 2226778"/>
                  <a:gd name="connsiteX19" fmla="*/ 530636 w 2411552"/>
                  <a:gd name="connsiteY19" fmla="*/ 94757 h 2226778"/>
                  <a:gd name="connsiteX20" fmla="*/ 146873 w 2411552"/>
                  <a:gd name="connsiteY20" fmla="*/ 473783 h 2226778"/>
                  <a:gd name="connsiteX21" fmla="*/ 0 w 2411552"/>
                  <a:gd name="connsiteY21" fmla="*/ 1023370 h 2226778"/>
                  <a:gd name="connsiteX22" fmla="*/ 132659 w 2411552"/>
                  <a:gd name="connsiteY22" fmla="*/ 1520842 h 2226778"/>
                  <a:gd name="connsiteX23" fmla="*/ 407453 w 2411552"/>
                  <a:gd name="connsiteY23" fmla="*/ 1852490 h 2226778"/>
                  <a:gd name="connsiteX24" fmla="*/ 521161 w 2411552"/>
                  <a:gd name="connsiteY24" fmla="*/ 1933033 h 2226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411552" h="2226778">
                    <a:moveTo>
                      <a:pt x="521161" y="1933033"/>
                    </a:moveTo>
                    <a:lnTo>
                      <a:pt x="369550" y="2217302"/>
                    </a:lnTo>
                    <a:lnTo>
                      <a:pt x="649082" y="2169924"/>
                    </a:lnTo>
                    <a:lnTo>
                      <a:pt x="786479" y="1980411"/>
                    </a:lnTo>
                    <a:lnTo>
                      <a:pt x="1080224" y="2037265"/>
                    </a:lnTo>
                    <a:lnTo>
                      <a:pt x="1302902" y="1999362"/>
                    </a:lnTo>
                    <a:lnTo>
                      <a:pt x="1449774" y="2212564"/>
                    </a:lnTo>
                    <a:lnTo>
                      <a:pt x="1672452" y="2226778"/>
                    </a:lnTo>
                    <a:lnTo>
                      <a:pt x="1535055" y="1923557"/>
                    </a:lnTo>
                    <a:lnTo>
                      <a:pt x="1861965" y="1615598"/>
                    </a:lnTo>
                    <a:lnTo>
                      <a:pt x="2013575" y="1298164"/>
                    </a:lnTo>
                    <a:lnTo>
                      <a:pt x="2051478" y="1231835"/>
                    </a:lnTo>
                    <a:lnTo>
                      <a:pt x="2354699" y="1189194"/>
                    </a:lnTo>
                    <a:lnTo>
                      <a:pt x="2259942" y="1023370"/>
                    </a:lnTo>
                    <a:lnTo>
                      <a:pt x="2411552" y="805430"/>
                    </a:lnTo>
                    <a:lnTo>
                      <a:pt x="2013575" y="786479"/>
                    </a:lnTo>
                    <a:lnTo>
                      <a:pt x="1876178" y="445356"/>
                    </a:lnTo>
                    <a:lnTo>
                      <a:pt x="1364493" y="37903"/>
                    </a:lnTo>
                    <a:lnTo>
                      <a:pt x="947565" y="0"/>
                    </a:lnTo>
                    <a:lnTo>
                      <a:pt x="530636" y="94757"/>
                    </a:lnTo>
                    <a:lnTo>
                      <a:pt x="146873" y="473783"/>
                    </a:lnTo>
                    <a:lnTo>
                      <a:pt x="0" y="1023370"/>
                    </a:lnTo>
                    <a:lnTo>
                      <a:pt x="132659" y="1520842"/>
                    </a:lnTo>
                    <a:lnTo>
                      <a:pt x="407453" y="1852490"/>
                    </a:lnTo>
                    <a:lnTo>
                      <a:pt x="521161" y="1933033"/>
                    </a:lnTo>
                    <a:close/>
                  </a:path>
                </a:pathLst>
              </a:custGeom>
              <a:solidFill>
                <a:srgbClr val="61C3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C41FD048-37BF-4AC0-A57B-0B3FCB696234}"/>
                  </a:ext>
                </a:extLst>
              </p:cNvPr>
              <p:cNvGrpSpPr/>
              <p:nvPr/>
            </p:nvGrpSpPr>
            <p:grpSpPr>
              <a:xfrm>
                <a:off x="9326886" y="1886347"/>
                <a:ext cx="2502773" cy="2502773"/>
                <a:chOff x="9513513" y="1886347"/>
                <a:chExt cx="2502773" cy="2502773"/>
              </a:xfrm>
            </p:grpSpPr>
            <p:sp>
              <p:nvSpPr>
                <p:cNvPr id="22" name="Elipse 21">
                  <a:extLst>
                    <a:ext uri="{FF2B5EF4-FFF2-40B4-BE49-F238E27FC236}">
                      <a16:creationId xmlns:a16="http://schemas.microsoft.com/office/drawing/2014/main" id="{E9EB0E46-43B4-4A69-ACE4-9FDD85B8E2C9}"/>
                    </a:ext>
                  </a:extLst>
                </p:cNvPr>
                <p:cNvSpPr/>
                <p:nvPr/>
              </p:nvSpPr>
              <p:spPr>
                <a:xfrm>
                  <a:off x="10219765" y="2643691"/>
                  <a:ext cx="785309" cy="785309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9" name="Imagem 18">
                  <a:extLst>
                    <a:ext uri="{FF2B5EF4-FFF2-40B4-BE49-F238E27FC236}">
                      <a16:creationId xmlns:a16="http://schemas.microsoft.com/office/drawing/2014/main" id="{28D37F10-3F93-44C7-A0E1-F2006AA70B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13513" y="1886347"/>
                  <a:ext cx="2502773" cy="2502773"/>
                </a:xfrm>
                <a:prstGeom prst="rect">
                  <a:avLst/>
                </a:prstGeom>
              </p:spPr>
            </p:pic>
          </p:grpSp>
        </p:grpSp>
        <p:sp>
          <p:nvSpPr>
            <p:cNvPr id="26" name="Title 4">
              <a:extLst>
                <a:ext uri="{FF2B5EF4-FFF2-40B4-BE49-F238E27FC236}">
                  <a16:creationId xmlns:a16="http://schemas.microsoft.com/office/drawing/2014/main" id="{C6C7362F-395F-45B3-8156-3492F68A0F4C}"/>
                </a:ext>
              </a:extLst>
            </p:cNvPr>
            <p:cNvSpPr txBox="1">
              <a:spLocks/>
            </p:cNvSpPr>
            <p:nvPr/>
          </p:nvSpPr>
          <p:spPr>
            <a:xfrm>
              <a:off x="8998440" y="4495946"/>
              <a:ext cx="2926082" cy="45262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Investimentos </a:t>
              </a:r>
              <a:b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300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Estruturados</a:t>
              </a:r>
            </a:p>
          </p:txBody>
        </p:sp>
      </p:grpSp>
      <p:sp>
        <p:nvSpPr>
          <p:cNvPr id="35" name="Rectangle 2">
            <a:extLst>
              <a:ext uri="{FF2B5EF4-FFF2-40B4-BE49-F238E27FC236}">
                <a16:creationId xmlns:a16="http://schemas.microsoft.com/office/drawing/2014/main" id="{F59E3383-0261-430E-B3CB-70CC33ABD28F}"/>
              </a:ext>
            </a:extLst>
          </p:cNvPr>
          <p:cNvSpPr/>
          <p:nvPr/>
        </p:nvSpPr>
        <p:spPr>
          <a:xfrm rot="471324">
            <a:off x="7572928" y="2002184"/>
            <a:ext cx="1303538" cy="63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143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pt-BR" sz="2000" b="1" dirty="0">
                <a:solidFill>
                  <a:srgbClr val="ED7D31"/>
                </a:solidFill>
                <a:latin typeface="Arial Black" panose="020B0A04020102020204" pitchFamily="34" charset="0"/>
              </a:rPr>
              <a:t>NOVO</a:t>
            </a:r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235C1EB2-AC42-49E3-8275-0429B9AE722B}"/>
              </a:ext>
            </a:extLst>
          </p:cNvPr>
          <p:cNvSpPr/>
          <p:nvPr/>
        </p:nvSpPr>
        <p:spPr>
          <a:xfrm rot="471324">
            <a:off x="10583456" y="2034457"/>
            <a:ext cx="1303538" cy="638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14300" algn="tl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/>
            <a:r>
              <a:rPr lang="pt-BR" sz="2000" b="1" dirty="0">
                <a:solidFill>
                  <a:srgbClr val="7030A0"/>
                </a:solidFill>
                <a:latin typeface="Arial Black" panose="020B0A04020102020204" pitchFamily="34" charset="0"/>
              </a:rPr>
              <a:t>NOVO</a:t>
            </a:r>
          </a:p>
        </p:txBody>
      </p:sp>
      <p:grpSp>
        <p:nvGrpSpPr>
          <p:cNvPr id="43" name="Agrupar 42">
            <a:extLst>
              <a:ext uri="{FF2B5EF4-FFF2-40B4-BE49-F238E27FC236}">
                <a16:creationId xmlns:a16="http://schemas.microsoft.com/office/drawing/2014/main" id="{7671A29C-113E-4B7B-810A-BDED55981D4F}"/>
              </a:ext>
            </a:extLst>
          </p:cNvPr>
          <p:cNvGrpSpPr/>
          <p:nvPr/>
        </p:nvGrpSpPr>
        <p:grpSpPr>
          <a:xfrm>
            <a:off x="6444708" y="5062771"/>
            <a:ext cx="2128533" cy="1795230"/>
            <a:chOff x="6457021" y="4892650"/>
            <a:chExt cx="2128533" cy="1795230"/>
          </a:xfrm>
        </p:grpSpPr>
        <p:grpSp>
          <p:nvGrpSpPr>
            <p:cNvPr id="42" name="Agrupar 41">
              <a:extLst>
                <a:ext uri="{FF2B5EF4-FFF2-40B4-BE49-F238E27FC236}">
                  <a16:creationId xmlns:a16="http://schemas.microsoft.com/office/drawing/2014/main" id="{474A643B-AB4B-467A-B3DA-17BA7FF09034}"/>
                </a:ext>
              </a:extLst>
            </p:cNvPr>
            <p:cNvGrpSpPr/>
            <p:nvPr/>
          </p:nvGrpSpPr>
          <p:grpSpPr>
            <a:xfrm>
              <a:off x="6457022" y="4892650"/>
              <a:ext cx="2128532" cy="1795230"/>
              <a:chOff x="6457022" y="4715409"/>
              <a:chExt cx="2128532" cy="1795230"/>
            </a:xfrm>
          </p:grpSpPr>
          <p:sp>
            <p:nvSpPr>
              <p:cNvPr id="29" name="Retângulo 28">
                <a:extLst>
                  <a:ext uri="{FF2B5EF4-FFF2-40B4-BE49-F238E27FC236}">
                    <a16:creationId xmlns:a16="http://schemas.microsoft.com/office/drawing/2014/main" id="{799A7CAF-0229-47DD-AD8D-79CDE2B7FD47}"/>
                  </a:ext>
                </a:extLst>
              </p:cNvPr>
              <p:cNvSpPr/>
              <p:nvPr/>
            </p:nvSpPr>
            <p:spPr>
              <a:xfrm>
                <a:off x="6461596" y="5158155"/>
                <a:ext cx="2123958" cy="1352484"/>
              </a:xfrm>
              <a:prstGeom prst="rect">
                <a:avLst/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Triângulo isósceles 40">
                <a:extLst>
                  <a:ext uri="{FF2B5EF4-FFF2-40B4-BE49-F238E27FC236}">
                    <a16:creationId xmlns:a16="http://schemas.microsoft.com/office/drawing/2014/main" id="{8D026B6F-BCF9-4686-87B1-56E626797CE2}"/>
                  </a:ext>
                </a:extLst>
              </p:cNvPr>
              <p:cNvSpPr/>
              <p:nvPr/>
            </p:nvSpPr>
            <p:spPr>
              <a:xfrm>
                <a:off x="6457022" y="4715409"/>
                <a:ext cx="2123958" cy="452627"/>
              </a:xfrm>
              <a:prstGeom prst="triangle">
                <a:avLst>
                  <a:gd name="adj" fmla="val 50000"/>
                </a:avLst>
              </a:prstGeom>
              <a:solidFill>
                <a:srgbClr val="ED7D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923429EF-AACB-4489-A79D-0AA43A0191DF}"/>
                </a:ext>
              </a:extLst>
            </p:cNvPr>
            <p:cNvSpPr/>
            <p:nvPr/>
          </p:nvSpPr>
          <p:spPr>
            <a:xfrm>
              <a:off x="6457021" y="5382719"/>
              <a:ext cx="2084929" cy="125774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 a exposição </a:t>
              </a:r>
              <a:b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mercados mais diversos e evoluídos </a:t>
              </a:r>
              <a:b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otimiza a “</a:t>
              </a:r>
              <a:r>
                <a:rPr lang="pt-BR" sz="1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descorrelação</a:t>
              </a: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7750A0FA-F198-4A21-B523-44DACD693C88}"/>
              </a:ext>
            </a:extLst>
          </p:cNvPr>
          <p:cNvGrpSpPr/>
          <p:nvPr/>
        </p:nvGrpSpPr>
        <p:grpSpPr>
          <a:xfrm>
            <a:off x="9319935" y="5062771"/>
            <a:ext cx="2128532" cy="1795230"/>
            <a:chOff x="6457022" y="4892650"/>
            <a:chExt cx="2128532" cy="1795230"/>
          </a:xfrm>
        </p:grpSpPr>
        <p:grpSp>
          <p:nvGrpSpPr>
            <p:cNvPr id="45" name="Agrupar 44">
              <a:extLst>
                <a:ext uri="{FF2B5EF4-FFF2-40B4-BE49-F238E27FC236}">
                  <a16:creationId xmlns:a16="http://schemas.microsoft.com/office/drawing/2014/main" id="{B9DA02F3-8619-4E15-AE25-F38C5FF00FFF}"/>
                </a:ext>
              </a:extLst>
            </p:cNvPr>
            <p:cNvGrpSpPr/>
            <p:nvPr/>
          </p:nvGrpSpPr>
          <p:grpSpPr>
            <a:xfrm>
              <a:off x="6457022" y="4892650"/>
              <a:ext cx="2128532" cy="1795230"/>
              <a:chOff x="6457022" y="4715409"/>
              <a:chExt cx="2128532" cy="1795230"/>
            </a:xfrm>
          </p:grpSpPr>
          <p:sp>
            <p:nvSpPr>
              <p:cNvPr id="47" name="Retângulo 46">
                <a:extLst>
                  <a:ext uri="{FF2B5EF4-FFF2-40B4-BE49-F238E27FC236}">
                    <a16:creationId xmlns:a16="http://schemas.microsoft.com/office/drawing/2014/main" id="{26AD2EFB-B93B-4A59-9A0B-5692FA0E70ED}"/>
                  </a:ext>
                </a:extLst>
              </p:cNvPr>
              <p:cNvSpPr/>
              <p:nvPr/>
            </p:nvSpPr>
            <p:spPr>
              <a:xfrm>
                <a:off x="6461596" y="5158155"/>
                <a:ext cx="2123958" cy="135248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8" name="Triângulo isósceles 47">
                <a:extLst>
                  <a:ext uri="{FF2B5EF4-FFF2-40B4-BE49-F238E27FC236}">
                    <a16:creationId xmlns:a16="http://schemas.microsoft.com/office/drawing/2014/main" id="{528180B3-120E-4BFF-888F-9C3DC39717ED}"/>
                  </a:ext>
                </a:extLst>
              </p:cNvPr>
              <p:cNvSpPr/>
              <p:nvPr/>
            </p:nvSpPr>
            <p:spPr>
              <a:xfrm>
                <a:off x="6457022" y="4715409"/>
                <a:ext cx="2123958" cy="452627"/>
              </a:xfrm>
              <a:prstGeom prst="triangle">
                <a:avLst>
                  <a:gd name="adj" fmla="val 50000"/>
                </a:avLst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02F16C3F-C922-48E6-A9A2-E823B74B9BAB}"/>
                </a:ext>
              </a:extLst>
            </p:cNvPr>
            <p:cNvSpPr/>
            <p:nvPr/>
          </p:nvSpPr>
          <p:spPr>
            <a:xfrm>
              <a:off x="6496050" y="5380951"/>
              <a:ext cx="2084929" cy="112493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Permite a aplicação </a:t>
              </a:r>
              <a:b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estratégias que não tenham relação direta com segmentos de RF </a:t>
              </a:r>
              <a:b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 RV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435215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>
            <a:extLst>
              <a:ext uri="{FF2B5EF4-FFF2-40B4-BE49-F238E27FC236}">
                <a16:creationId xmlns:a16="http://schemas.microsoft.com/office/drawing/2014/main" id="{32CE8BB1-B35C-4371-B925-9CD590E08C9D}"/>
              </a:ext>
            </a:extLst>
          </p:cNvPr>
          <p:cNvSpPr/>
          <p:nvPr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05" y="2221141"/>
            <a:ext cx="3614570" cy="1646726"/>
          </a:xfrm>
        </p:spPr>
        <p:txBody>
          <a:bodyPr>
            <a:normAutofit/>
          </a:bodyPr>
          <a:lstStyle/>
          <a:p>
            <a:pPr algn="r">
              <a:lnSpc>
                <a:spcPts val="5000"/>
              </a:lnSpc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Gerenciando </a:t>
            </a:r>
            <a:b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8000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riscos</a:t>
            </a:r>
            <a:endParaRPr lang="pt-BR" b="1" dirty="0">
              <a:solidFill>
                <a:srgbClr val="130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16E7BC-ABD9-4602-9DF2-2F20D7993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571" y="390406"/>
            <a:ext cx="5631590" cy="6336254"/>
          </a:xfrm>
          <a:prstGeom prst="rect">
            <a:avLst/>
          </a:prstGeom>
        </p:spPr>
      </p:pic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768704C-F226-4CDB-826F-41C16AB94E0E}"/>
              </a:ext>
            </a:extLst>
          </p:cNvPr>
          <p:cNvSpPr txBox="1">
            <a:spLocks/>
          </p:cNvSpPr>
          <p:nvPr/>
        </p:nvSpPr>
        <p:spPr>
          <a:xfrm>
            <a:off x="7659442" y="3730226"/>
            <a:ext cx="2861537" cy="755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1A11D20-B5D4-4A6C-907A-5A1597B55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752" y="545872"/>
            <a:ext cx="3936844" cy="13206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Segunda melhor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ferramenta para gestão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riscos de mercado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Renda Variável: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E53E62-E871-4730-A77A-783BB5CDD08A}"/>
              </a:ext>
            </a:extLst>
          </p:cNvPr>
          <p:cNvGrpSpPr/>
          <p:nvPr/>
        </p:nvGrpSpPr>
        <p:grpSpPr>
          <a:xfrm>
            <a:off x="6078733" y="1488560"/>
            <a:ext cx="6113265" cy="5369440"/>
            <a:chOff x="6078736" y="1488558"/>
            <a:chExt cx="6113265" cy="5369440"/>
          </a:xfrm>
        </p:grpSpPr>
        <p:sp>
          <p:nvSpPr>
            <p:cNvPr id="13" name="Triângulo isósceles 12">
              <a:extLst>
                <a:ext uri="{FF2B5EF4-FFF2-40B4-BE49-F238E27FC236}">
                  <a16:creationId xmlns:a16="http://schemas.microsoft.com/office/drawing/2014/main" id="{3DA74CF2-91F4-4884-BAD4-AB82F6DF1D51}"/>
                </a:ext>
              </a:extLst>
            </p:cNvPr>
            <p:cNvSpPr/>
            <p:nvPr/>
          </p:nvSpPr>
          <p:spPr>
            <a:xfrm rot="16200000">
              <a:off x="6450649" y="1116645"/>
              <a:ext cx="5369440" cy="6113265"/>
            </a:xfrm>
            <a:prstGeom prst="triangle">
              <a:avLst/>
            </a:prstGeom>
            <a:gradFill flip="none" rotWithShape="1">
              <a:gsLst>
                <a:gs pos="0">
                  <a:srgbClr val="21D8DE"/>
                </a:gs>
                <a:gs pos="40000">
                  <a:srgbClr val="21D8DE"/>
                </a:gs>
                <a:gs pos="100000">
                  <a:srgbClr val="26A7CE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B4F46FBB-5BC3-40F4-BFCA-DE1E07F94B97}"/>
                </a:ext>
              </a:extLst>
            </p:cNvPr>
            <p:cNvSpPr txBox="1">
              <a:spLocks/>
            </p:cNvSpPr>
            <p:nvPr/>
          </p:nvSpPr>
          <p:spPr>
            <a:xfrm>
              <a:off x="8511630" y="3501431"/>
              <a:ext cx="3195347" cy="131613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pt-BR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aposentadoria, quanto tempo é o </a:t>
              </a:r>
              <a:r>
                <a:rPr lang="pt-BR" b="1" dirty="0">
                  <a:solidFill>
                    <a:srgbClr val="130E3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“longo prazo”?</a:t>
              </a: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3BA541CD-66E0-437F-BD84-104368C66B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38" y="1893758"/>
            <a:ext cx="3471590" cy="4531485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DE5C817-46F0-47AE-B025-19A1EE9BD6A8}"/>
              </a:ext>
            </a:extLst>
          </p:cNvPr>
          <p:cNvSpPr txBox="1">
            <a:spLocks/>
          </p:cNvSpPr>
          <p:nvPr/>
        </p:nvSpPr>
        <p:spPr>
          <a:xfrm>
            <a:off x="4188721" y="2354631"/>
            <a:ext cx="4122906" cy="565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4000" b="1" dirty="0">
                <a:solidFill>
                  <a:srgbClr val="21D8DE"/>
                </a:solidFill>
              </a:rPr>
              <a:t>O tempo</a:t>
            </a:r>
          </a:p>
        </p:txBody>
      </p:sp>
    </p:spTree>
    <p:extLst>
      <p:ext uri="{BB962C8B-B14F-4D97-AF65-F5344CB8AC3E}">
        <p14:creationId xmlns:p14="http://schemas.microsoft.com/office/powerpoint/2010/main" val="1623431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A0ABF150-A515-476D-9ABA-FF6DFC067687}"/>
              </a:ext>
            </a:extLst>
          </p:cNvPr>
          <p:cNvSpPr/>
          <p:nvPr/>
        </p:nvSpPr>
        <p:spPr>
          <a:xfrm rot="10800000">
            <a:off x="0" y="-2"/>
            <a:ext cx="12191998" cy="6858001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366587"/>
            <a:ext cx="12191999" cy="77946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Gerenciando riscos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5487408-34C2-4020-B7D3-79BCE6A93C1C}"/>
              </a:ext>
            </a:extLst>
          </p:cNvPr>
          <p:cNvSpPr/>
          <p:nvPr/>
        </p:nvSpPr>
        <p:spPr>
          <a:xfrm>
            <a:off x="3048000" y="206648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 que nível temos que acompanhar a volatilidade de um</a:t>
            </a:r>
          </a:p>
          <a:p>
            <a:pPr algn="ctr"/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para um objetivo de longo prazo?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18A06F1-D4A5-407A-802F-F53AC5508DA9}"/>
              </a:ext>
            </a:extLst>
          </p:cNvPr>
          <p:cNvGrpSpPr/>
          <p:nvPr/>
        </p:nvGrpSpPr>
        <p:grpSpPr>
          <a:xfrm>
            <a:off x="2504954" y="2583878"/>
            <a:ext cx="7161822" cy="2926141"/>
            <a:chOff x="2504954" y="2583878"/>
            <a:chExt cx="7161822" cy="2926141"/>
          </a:xfrm>
        </p:grpSpPr>
        <p:grpSp>
          <p:nvGrpSpPr>
            <p:cNvPr id="39" name="Agrupar 38">
              <a:extLst>
                <a:ext uri="{FF2B5EF4-FFF2-40B4-BE49-F238E27FC236}">
                  <a16:creationId xmlns:a16="http://schemas.microsoft.com/office/drawing/2014/main" id="{FAE42B46-59D6-4239-B691-D310AE22F8D5}"/>
                </a:ext>
              </a:extLst>
            </p:cNvPr>
            <p:cNvGrpSpPr/>
            <p:nvPr/>
          </p:nvGrpSpPr>
          <p:grpSpPr>
            <a:xfrm>
              <a:off x="2538862" y="2609878"/>
              <a:ext cx="7088186" cy="2900141"/>
              <a:chOff x="2538862" y="3384932"/>
              <a:chExt cx="7088186" cy="3473068"/>
            </a:xfrm>
          </p:grpSpPr>
          <p:cxnSp>
            <p:nvCxnSpPr>
              <p:cNvPr id="26" name="Conector reto 25">
                <a:extLst>
                  <a:ext uri="{FF2B5EF4-FFF2-40B4-BE49-F238E27FC236}">
                    <a16:creationId xmlns:a16="http://schemas.microsoft.com/office/drawing/2014/main" id="{82A7FF9F-0246-4579-9BDA-3A29CABEA0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38862" y="5438855"/>
                <a:ext cx="0" cy="1419145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to 27">
                <a:extLst>
                  <a:ext uri="{FF2B5EF4-FFF2-40B4-BE49-F238E27FC236}">
                    <a16:creationId xmlns:a16="http://schemas.microsoft.com/office/drawing/2014/main" id="{FA6BCE23-7457-441B-9BB9-0EC5DB9CD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26438" y="5677912"/>
                <a:ext cx="0" cy="1180088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reto 28">
                <a:extLst>
                  <a:ext uri="{FF2B5EF4-FFF2-40B4-BE49-F238E27FC236}">
                    <a16:creationId xmlns:a16="http://schemas.microsoft.com/office/drawing/2014/main" id="{32443A9F-2AE5-4709-ABB6-64316BD1F9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014" y="5724182"/>
                <a:ext cx="0" cy="1133818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ctor reto 29">
                <a:extLst>
                  <a:ext uri="{FF2B5EF4-FFF2-40B4-BE49-F238E27FC236}">
                    <a16:creationId xmlns:a16="http://schemas.microsoft.com/office/drawing/2014/main" id="{0BC85AA7-A63E-4363-B3F9-5770746CD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01590" y="5731893"/>
                <a:ext cx="0" cy="1126107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to 31">
                <a:extLst>
                  <a:ext uri="{FF2B5EF4-FFF2-40B4-BE49-F238E27FC236}">
                    <a16:creationId xmlns:a16="http://schemas.microsoft.com/office/drawing/2014/main" id="{38D672BE-FF2D-41A3-AAC3-59B0DDE8E5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686023" y="5731893"/>
                <a:ext cx="3143" cy="1126107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ector reto 33">
                <a:extLst>
                  <a:ext uri="{FF2B5EF4-FFF2-40B4-BE49-F238E27FC236}">
                    <a16:creationId xmlns:a16="http://schemas.microsoft.com/office/drawing/2014/main" id="{7259412D-5A49-46B5-9BD7-09A5AD19EA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476742" y="5114969"/>
                <a:ext cx="1331" cy="1743031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reto 34">
                <a:extLst>
                  <a:ext uri="{FF2B5EF4-FFF2-40B4-BE49-F238E27FC236}">
                    <a16:creationId xmlns:a16="http://schemas.microsoft.com/office/drawing/2014/main" id="{F052322F-C430-47E4-8839-C01DEDB2B3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64318" y="4752526"/>
                <a:ext cx="0" cy="2105474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reto 35">
                <a:extLst>
                  <a:ext uri="{FF2B5EF4-FFF2-40B4-BE49-F238E27FC236}">
                    <a16:creationId xmlns:a16="http://schemas.microsoft.com/office/drawing/2014/main" id="{01FAEFA5-2549-4115-8483-E7E218ECB9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51894" y="4752526"/>
                <a:ext cx="0" cy="2105474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reto 36">
                <a:extLst>
                  <a:ext uri="{FF2B5EF4-FFF2-40B4-BE49-F238E27FC236}">
                    <a16:creationId xmlns:a16="http://schemas.microsoft.com/office/drawing/2014/main" id="{2E2B3E63-998C-48A4-9F7E-A86F76B8C1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39470" y="4186423"/>
                <a:ext cx="0" cy="2671577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to 37">
                <a:extLst>
                  <a:ext uri="{FF2B5EF4-FFF2-40B4-BE49-F238E27FC236}">
                    <a16:creationId xmlns:a16="http://schemas.microsoft.com/office/drawing/2014/main" id="{A36FABEF-C18A-4252-827C-6309B54CDA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27048" y="3384932"/>
                <a:ext cx="0" cy="3429000"/>
              </a:xfrm>
              <a:prstGeom prst="line">
                <a:avLst/>
              </a:prstGeom>
              <a:ln w="28575">
                <a:solidFill>
                  <a:srgbClr val="21D8DE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7E77AA36-81B7-4A0C-82EF-8C353F6E95D7}"/>
                </a:ext>
              </a:extLst>
            </p:cNvPr>
            <p:cNvSpPr/>
            <p:nvPr/>
          </p:nvSpPr>
          <p:spPr>
            <a:xfrm>
              <a:off x="2504954" y="2583878"/>
              <a:ext cx="7161822" cy="2080181"/>
            </a:xfrm>
            <a:custGeom>
              <a:avLst/>
              <a:gdLst>
                <a:gd name="connsiteX0" fmla="*/ 0 w 8222566"/>
                <a:gd name="connsiteY0" fmla="*/ 1913206 h 2250831"/>
                <a:gd name="connsiteX1" fmla="*/ 112541 w 8222566"/>
                <a:gd name="connsiteY1" fmla="*/ 1842868 h 2250831"/>
                <a:gd name="connsiteX2" fmla="*/ 253218 w 8222566"/>
                <a:gd name="connsiteY2" fmla="*/ 1892105 h 2250831"/>
                <a:gd name="connsiteX3" fmla="*/ 407963 w 8222566"/>
                <a:gd name="connsiteY3" fmla="*/ 1941342 h 2250831"/>
                <a:gd name="connsiteX4" fmla="*/ 513470 w 8222566"/>
                <a:gd name="connsiteY4" fmla="*/ 1934308 h 2250831"/>
                <a:gd name="connsiteX5" fmla="*/ 576775 w 8222566"/>
                <a:gd name="connsiteY5" fmla="*/ 2060917 h 2250831"/>
                <a:gd name="connsiteX6" fmla="*/ 766689 w 8222566"/>
                <a:gd name="connsiteY6" fmla="*/ 2117188 h 2250831"/>
                <a:gd name="connsiteX7" fmla="*/ 949569 w 8222566"/>
                <a:gd name="connsiteY7" fmla="*/ 2082018 h 2250831"/>
                <a:gd name="connsiteX8" fmla="*/ 1083212 w 8222566"/>
                <a:gd name="connsiteY8" fmla="*/ 2082018 h 2250831"/>
                <a:gd name="connsiteX9" fmla="*/ 1273126 w 8222566"/>
                <a:gd name="connsiteY9" fmla="*/ 2250831 h 2250831"/>
                <a:gd name="connsiteX10" fmla="*/ 1575581 w 8222566"/>
                <a:gd name="connsiteY10" fmla="*/ 2159391 h 2250831"/>
                <a:gd name="connsiteX11" fmla="*/ 1948375 w 8222566"/>
                <a:gd name="connsiteY11" fmla="*/ 2082018 h 2250831"/>
                <a:gd name="connsiteX12" fmla="*/ 2096086 w 8222566"/>
                <a:gd name="connsiteY12" fmla="*/ 2096086 h 2250831"/>
                <a:gd name="connsiteX13" fmla="*/ 2328203 w 8222566"/>
                <a:gd name="connsiteY13" fmla="*/ 2173458 h 2250831"/>
                <a:gd name="connsiteX14" fmla="*/ 2412609 w 8222566"/>
                <a:gd name="connsiteY14" fmla="*/ 2138289 h 2250831"/>
                <a:gd name="connsiteX15" fmla="*/ 2553286 w 8222566"/>
                <a:gd name="connsiteY15" fmla="*/ 2145323 h 2250831"/>
                <a:gd name="connsiteX16" fmla="*/ 2588455 w 8222566"/>
                <a:gd name="connsiteY16" fmla="*/ 2152357 h 2250831"/>
                <a:gd name="connsiteX17" fmla="*/ 2729132 w 8222566"/>
                <a:gd name="connsiteY17" fmla="*/ 2103120 h 2250831"/>
                <a:gd name="connsiteX18" fmla="*/ 3052689 w 8222566"/>
                <a:gd name="connsiteY18" fmla="*/ 2025748 h 2250831"/>
                <a:gd name="connsiteX19" fmla="*/ 3137095 w 8222566"/>
                <a:gd name="connsiteY19" fmla="*/ 2053883 h 2250831"/>
                <a:gd name="connsiteX20" fmla="*/ 3348110 w 8222566"/>
                <a:gd name="connsiteY20" fmla="*/ 2053883 h 2250831"/>
                <a:gd name="connsiteX21" fmla="*/ 3545058 w 8222566"/>
                <a:gd name="connsiteY21" fmla="*/ 2201594 h 2250831"/>
                <a:gd name="connsiteX22" fmla="*/ 3938953 w 8222566"/>
                <a:gd name="connsiteY22" fmla="*/ 1856935 h 2250831"/>
                <a:gd name="connsiteX23" fmla="*/ 4121833 w 8222566"/>
                <a:gd name="connsiteY23" fmla="*/ 1751428 h 2250831"/>
                <a:gd name="connsiteX24" fmla="*/ 4220307 w 8222566"/>
                <a:gd name="connsiteY24" fmla="*/ 1638886 h 2250831"/>
                <a:gd name="connsiteX25" fmla="*/ 4389120 w 8222566"/>
                <a:gd name="connsiteY25" fmla="*/ 1512277 h 2250831"/>
                <a:gd name="connsiteX26" fmla="*/ 4522763 w 8222566"/>
                <a:gd name="connsiteY26" fmla="*/ 1561514 h 2250831"/>
                <a:gd name="connsiteX27" fmla="*/ 4719710 w 8222566"/>
                <a:gd name="connsiteY27" fmla="*/ 1463040 h 2250831"/>
                <a:gd name="connsiteX28" fmla="*/ 4761913 w 8222566"/>
                <a:gd name="connsiteY28" fmla="*/ 1350498 h 2250831"/>
                <a:gd name="connsiteX29" fmla="*/ 4972929 w 8222566"/>
                <a:gd name="connsiteY29" fmla="*/ 1336431 h 2250831"/>
                <a:gd name="connsiteX30" fmla="*/ 5155809 w 8222566"/>
                <a:gd name="connsiteY30" fmla="*/ 1308295 h 2250831"/>
                <a:gd name="connsiteX31" fmla="*/ 5401993 w 8222566"/>
                <a:gd name="connsiteY31" fmla="*/ 1287194 h 2250831"/>
                <a:gd name="connsiteX32" fmla="*/ 5570806 w 8222566"/>
                <a:gd name="connsiteY32" fmla="*/ 1111348 h 2250831"/>
                <a:gd name="connsiteX33" fmla="*/ 5690381 w 8222566"/>
                <a:gd name="connsiteY33" fmla="*/ 1132449 h 2250831"/>
                <a:gd name="connsiteX34" fmla="*/ 5915464 w 8222566"/>
                <a:gd name="connsiteY34" fmla="*/ 984738 h 2250831"/>
                <a:gd name="connsiteX35" fmla="*/ 6049107 w 8222566"/>
                <a:gd name="connsiteY35" fmla="*/ 956603 h 2250831"/>
                <a:gd name="connsiteX36" fmla="*/ 6189784 w 8222566"/>
                <a:gd name="connsiteY36" fmla="*/ 1041009 h 2250831"/>
                <a:gd name="connsiteX37" fmla="*/ 6337495 w 8222566"/>
                <a:gd name="connsiteY37" fmla="*/ 1216855 h 2250831"/>
                <a:gd name="connsiteX38" fmla="*/ 6492240 w 8222566"/>
                <a:gd name="connsiteY38" fmla="*/ 1237957 h 2250831"/>
                <a:gd name="connsiteX39" fmla="*/ 6745458 w 8222566"/>
                <a:gd name="connsiteY39" fmla="*/ 1125415 h 2250831"/>
                <a:gd name="connsiteX40" fmla="*/ 7174523 w 8222566"/>
                <a:gd name="connsiteY40" fmla="*/ 794825 h 2250831"/>
                <a:gd name="connsiteX41" fmla="*/ 7413673 w 8222566"/>
                <a:gd name="connsiteY41" fmla="*/ 611945 h 2250831"/>
                <a:gd name="connsiteX42" fmla="*/ 7610621 w 8222566"/>
                <a:gd name="connsiteY42" fmla="*/ 590843 h 2250831"/>
                <a:gd name="connsiteX43" fmla="*/ 7702061 w 8222566"/>
                <a:gd name="connsiteY43" fmla="*/ 555674 h 2250831"/>
                <a:gd name="connsiteX44" fmla="*/ 7793501 w 8222566"/>
                <a:gd name="connsiteY44" fmla="*/ 450166 h 2250831"/>
                <a:gd name="connsiteX45" fmla="*/ 7877907 w 8222566"/>
                <a:gd name="connsiteY45" fmla="*/ 358726 h 2250831"/>
                <a:gd name="connsiteX46" fmla="*/ 7983415 w 8222566"/>
                <a:gd name="connsiteY46" fmla="*/ 0 h 2250831"/>
                <a:gd name="connsiteX47" fmla="*/ 8095957 w 8222566"/>
                <a:gd name="connsiteY47" fmla="*/ 84406 h 2250831"/>
                <a:gd name="connsiteX48" fmla="*/ 8222566 w 8222566"/>
                <a:gd name="connsiteY48" fmla="*/ 84406 h 2250831"/>
                <a:gd name="connsiteX49" fmla="*/ 8222566 w 8222566"/>
                <a:gd name="connsiteY49" fmla="*/ 84406 h 225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222566" h="2250831">
                  <a:moveTo>
                    <a:pt x="0" y="1913206"/>
                  </a:moveTo>
                  <a:lnTo>
                    <a:pt x="112541" y="1842868"/>
                  </a:lnTo>
                  <a:lnTo>
                    <a:pt x="253218" y="1892105"/>
                  </a:lnTo>
                  <a:lnTo>
                    <a:pt x="407963" y="1941342"/>
                  </a:lnTo>
                  <a:lnTo>
                    <a:pt x="513470" y="1934308"/>
                  </a:lnTo>
                  <a:lnTo>
                    <a:pt x="576775" y="2060917"/>
                  </a:lnTo>
                  <a:lnTo>
                    <a:pt x="766689" y="2117188"/>
                  </a:lnTo>
                  <a:lnTo>
                    <a:pt x="949569" y="2082018"/>
                  </a:lnTo>
                  <a:lnTo>
                    <a:pt x="1083212" y="2082018"/>
                  </a:lnTo>
                  <a:lnTo>
                    <a:pt x="1273126" y="2250831"/>
                  </a:lnTo>
                  <a:lnTo>
                    <a:pt x="1575581" y="2159391"/>
                  </a:lnTo>
                  <a:lnTo>
                    <a:pt x="1948375" y="2082018"/>
                  </a:lnTo>
                  <a:lnTo>
                    <a:pt x="2096086" y="2096086"/>
                  </a:lnTo>
                  <a:lnTo>
                    <a:pt x="2328203" y="2173458"/>
                  </a:lnTo>
                  <a:lnTo>
                    <a:pt x="2412609" y="2138289"/>
                  </a:lnTo>
                  <a:lnTo>
                    <a:pt x="2553286" y="2145323"/>
                  </a:lnTo>
                  <a:lnTo>
                    <a:pt x="2588455" y="2152357"/>
                  </a:lnTo>
                  <a:lnTo>
                    <a:pt x="2729132" y="2103120"/>
                  </a:lnTo>
                  <a:lnTo>
                    <a:pt x="3052689" y="2025748"/>
                  </a:lnTo>
                  <a:lnTo>
                    <a:pt x="3137095" y="2053883"/>
                  </a:lnTo>
                  <a:lnTo>
                    <a:pt x="3348110" y="2053883"/>
                  </a:lnTo>
                  <a:lnTo>
                    <a:pt x="3545058" y="2201594"/>
                  </a:lnTo>
                  <a:lnTo>
                    <a:pt x="3938953" y="1856935"/>
                  </a:lnTo>
                  <a:lnTo>
                    <a:pt x="4121833" y="1751428"/>
                  </a:lnTo>
                  <a:lnTo>
                    <a:pt x="4220307" y="1638886"/>
                  </a:lnTo>
                  <a:lnTo>
                    <a:pt x="4389120" y="1512277"/>
                  </a:lnTo>
                  <a:lnTo>
                    <a:pt x="4522763" y="1561514"/>
                  </a:lnTo>
                  <a:lnTo>
                    <a:pt x="4719710" y="1463040"/>
                  </a:lnTo>
                  <a:lnTo>
                    <a:pt x="4761913" y="1350498"/>
                  </a:lnTo>
                  <a:lnTo>
                    <a:pt x="4972929" y="1336431"/>
                  </a:lnTo>
                  <a:lnTo>
                    <a:pt x="5155809" y="1308295"/>
                  </a:lnTo>
                  <a:lnTo>
                    <a:pt x="5401993" y="1287194"/>
                  </a:lnTo>
                  <a:lnTo>
                    <a:pt x="5570806" y="1111348"/>
                  </a:lnTo>
                  <a:lnTo>
                    <a:pt x="5690381" y="1132449"/>
                  </a:lnTo>
                  <a:lnTo>
                    <a:pt x="5915464" y="984738"/>
                  </a:lnTo>
                  <a:lnTo>
                    <a:pt x="6049107" y="956603"/>
                  </a:lnTo>
                  <a:lnTo>
                    <a:pt x="6189784" y="1041009"/>
                  </a:lnTo>
                  <a:lnTo>
                    <a:pt x="6337495" y="1216855"/>
                  </a:lnTo>
                  <a:lnTo>
                    <a:pt x="6492240" y="1237957"/>
                  </a:lnTo>
                  <a:lnTo>
                    <a:pt x="6745458" y="1125415"/>
                  </a:lnTo>
                  <a:lnTo>
                    <a:pt x="7174523" y="794825"/>
                  </a:lnTo>
                  <a:lnTo>
                    <a:pt x="7413673" y="611945"/>
                  </a:lnTo>
                  <a:lnTo>
                    <a:pt x="7610621" y="590843"/>
                  </a:lnTo>
                  <a:lnTo>
                    <a:pt x="7702061" y="555674"/>
                  </a:lnTo>
                  <a:lnTo>
                    <a:pt x="7793501" y="450166"/>
                  </a:lnTo>
                  <a:lnTo>
                    <a:pt x="7877907" y="358726"/>
                  </a:lnTo>
                  <a:lnTo>
                    <a:pt x="7983415" y="0"/>
                  </a:lnTo>
                  <a:lnTo>
                    <a:pt x="8095957" y="84406"/>
                  </a:lnTo>
                  <a:lnTo>
                    <a:pt x="8222566" y="84406"/>
                  </a:lnTo>
                  <a:lnTo>
                    <a:pt x="8222566" y="84406"/>
                  </a:lnTo>
                </a:path>
              </a:pathLst>
            </a:cu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BAD8E22-8C3C-42A3-A662-D4AF4405D01D}"/>
              </a:ext>
            </a:extLst>
          </p:cNvPr>
          <p:cNvGrpSpPr/>
          <p:nvPr/>
        </p:nvGrpSpPr>
        <p:grpSpPr>
          <a:xfrm>
            <a:off x="2227746" y="5362729"/>
            <a:ext cx="7681200" cy="457984"/>
            <a:chOff x="2227746" y="5362729"/>
            <a:chExt cx="7681200" cy="457984"/>
          </a:xfrm>
        </p:grpSpPr>
        <p:sp>
          <p:nvSpPr>
            <p:cNvPr id="51" name="Rectangle 2">
              <a:extLst>
                <a:ext uri="{FF2B5EF4-FFF2-40B4-BE49-F238E27FC236}">
                  <a16:creationId xmlns:a16="http://schemas.microsoft.com/office/drawing/2014/main" id="{A056A596-A3AC-48F0-81F9-54F0570A580F}"/>
                </a:ext>
              </a:extLst>
            </p:cNvPr>
            <p:cNvSpPr/>
            <p:nvPr/>
          </p:nvSpPr>
          <p:spPr>
            <a:xfrm>
              <a:off x="2227746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2011</a:t>
              </a:r>
            </a:p>
          </p:txBody>
        </p:sp>
        <p:sp>
          <p:nvSpPr>
            <p:cNvPr id="52" name="Rectangle 2">
              <a:extLst>
                <a:ext uri="{FF2B5EF4-FFF2-40B4-BE49-F238E27FC236}">
                  <a16:creationId xmlns:a16="http://schemas.microsoft.com/office/drawing/2014/main" id="{97377D4E-0641-4CCF-AA4E-B70EB064A9AD}"/>
                </a:ext>
              </a:extLst>
            </p:cNvPr>
            <p:cNvSpPr/>
            <p:nvPr/>
          </p:nvSpPr>
          <p:spPr>
            <a:xfrm>
              <a:off x="3020575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2012</a:t>
              </a:r>
            </a:p>
          </p:txBody>
        </p:sp>
        <p:sp>
          <p:nvSpPr>
            <p:cNvPr id="53" name="Rectangle 2">
              <a:extLst>
                <a:ext uri="{FF2B5EF4-FFF2-40B4-BE49-F238E27FC236}">
                  <a16:creationId xmlns:a16="http://schemas.microsoft.com/office/drawing/2014/main" id="{5F1A1A53-AA95-4AA1-B44A-E89B804D284E}"/>
                </a:ext>
              </a:extLst>
            </p:cNvPr>
            <p:cNvSpPr/>
            <p:nvPr/>
          </p:nvSpPr>
          <p:spPr>
            <a:xfrm>
              <a:off x="3802897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2013</a:t>
              </a:r>
            </a:p>
          </p:txBody>
        </p:sp>
        <p:sp>
          <p:nvSpPr>
            <p:cNvPr id="54" name="Rectangle 2">
              <a:extLst>
                <a:ext uri="{FF2B5EF4-FFF2-40B4-BE49-F238E27FC236}">
                  <a16:creationId xmlns:a16="http://schemas.microsoft.com/office/drawing/2014/main" id="{BD3163D3-0525-4290-B9A6-85476A499687}"/>
                </a:ext>
              </a:extLst>
            </p:cNvPr>
            <p:cNvSpPr/>
            <p:nvPr/>
          </p:nvSpPr>
          <p:spPr>
            <a:xfrm>
              <a:off x="4595726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2014</a:t>
              </a:r>
            </a:p>
          </p:txBody>
        </p:sp>
        <p:sp>
          <p:nvSpPr>
            <p:cNvPr id="55" name="Rectangle 2">
              <a:extLst>
                <a:ext uri="{FF2B5EF4-FFF2-40B4-BE49-F238E27FC236}">
                  <a16:creationId xmlns:a16="http://schemas.microsoft.com/office/drawing/2014/main" id="{15644FB2-548C-4C20-B1EE-F2DF9160B9F7}"/>
                </a:ext>
              </a:extLst>
            </p:cNvPr>
            <p:cNvSpPr/>
            <p:nvPr/>
          </p:nvSpPr>
          <p:spPr>
            <a:xfrm>
              <a:off x="5374908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2015</a:t>
              </a:r>
            </a:p>
          </p:txBody>
        </p:sp>
        <p:sp>
          <p:nvSpPr>
            <p:cNvPr id="56" name="Rectangle 2">
              <a:extLst>
                <a:ext uri="{FF2B5EF4-FFF2-40B4-BE49-F238E27FC236}">
                  <a16:creationId xmlns:a16="http://schemas.microsoft.com/office/drawing/2014/main" id="{9825AA30-386B-4676-8B79-1A44D3BBD22F}"/>
                </a:ext>
              </a:extLst>
            </p:cNvPr>
            <p:cNvSpPr/>
            <p:nvPr/>
          </p:nvSpPr>
          <p:spPr>
            <a:xfrm>
              <a:off x="6168422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2016</a:t>
              </a:r>
            </a:p>
          </p:txBody>
        </p:sp>
        <p:sp>
          <p:nvSpPr>
            <p:cNvPr id="57" name="Rectangle 2">
              <a:extLst>
                <a:ext uri="{FF2B5EF4-FFF2-40B4-BE49-F238E27FC236}">
                  <a16:creationId xmlns:a16="http://schemas.microsoft.com/office/drawing/2014/main" id="{CC1D4DAD-0B55-485F-83AD-81058A455376}"/>
                </a:ext>
              </a:extLst>
            </p:cNvPr>
            <p:cNvSpPr/>
            <p:nvPr/>
          </p:nvSpPr>
          <p:spPr>
            <a:xfrm>
              <a:off x="6941639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2017</a:t>
              </a:r>
            </a:p>
          </p:txBody>
        </p:sp>
        <p:sp>
          <p:nvSpPr>
            <p:cNvPr id="58" name="Rectangle 2">
              <a:extLst>
                <a:ext uri="{FF2B5EF4-FFF2-40B4-BE49-F238E27FC236}">
                  <a16:creationId xmlns:a16="http://schemas.microsoft.com/office/drawing/2014/main" id="{FF32C2CE-D8B3-49A2-8225-0E958D1F22A1}"/>
                </a:ext>
              </a:extLst>
            </p:cNvPr>
            <p:cNvSpPr/>
            <p:nvPr/>
          </p:nvSpPr>
          <p:spPr>
            <a:xfrm>
              <a:off x="7734133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en-US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</a:t>
              </a:r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018</a:t>
              </a: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69F3FE1B-F226-4433-9FD5-4EAE732C6AFC}"/>
                </a:ext>
              </a:extLst>
            </p:cNvPr>
            <p:cNvSpPr/>
            <p:nvPr/>
          </p:nvSpPr>
          <p:spPr>
            <a:xfrm>
              <a:off x="8528354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2019</a:t>
              </a:r>
            </a:p>
          </p:txBody>
        </p:sp>
        <p:sp>
          <p:nvSpPr>
            <p:cNvPr id="60" name="Rectangle 2">
              <a:extLst>
                <a:ext uri="{FF2B5EF4-FFF2-40B4-BE49-F238E27FC236}">
                  <a16:creationId xmlns:a16="http://schemas.microsoft.com/office/drawing/2014/main" id="{B2C499C0-8BED-4609-A57D-BC211DE13F08}"/>
                </a:ext>
              </a:extLst>
            </p:cNvPr>
            <p:cNvSpPr/>
            <p:nvPr/>
          </p:nvSpPr>
          <p:spPr>
            <a:xfrm>
              <a:off x="9286717" y="5362729"/>
              <a:ext cx="622229" cy="4579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114300" algn="tl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pt-BR" sz="1200" b="1" dirty="0">
                  <a:solidFill>
                    <a:srgbClr val="ED7D31"/>
                  </a:solidFill>
                  <a:latin typeface="Arial Black" panose="020B0A04020102020204" pitchFamily="34" charset="0"/>
                </a:rPr>
                <a:t>2020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E39BD8-9158-4365-80FD-E1BFF7F0A0D4}"/>
              </a:ext>
            </a:extLst>
          </p:cNvPr>
          <p:cNvGrpSpPr/>
          <p:nvPr/>
        </p:nvGrpSpPr>
        <p:grpSpPr>
          <a:xfrm>
            <a:off x="691752" y="2508483"/>
            <a:ext cx="2123149" cy="2531849"/>
            <a:chOff x="691752" y="2508483"/>
            <a:chExt cx="2123149" cy="253184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FD04A72-4E27-4AC2-973D-8245B423BC3A}"/>
                </a:ext>
              </a:extLst>
            </p:cNvPr>
            <p:cNvCxnSpPr>
              <a:cxnSpLocks/>
            </p:cNvCxnSpPr>
            <p:nvPr/>
          </p:nvCxnSpPr>
          <p:spPr>
            <a:xfrm>
              <a:off x="2504954" y="4324980"/>
              <a:ext cx="16255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8E6C52E-4C9F-40D6-B5BC-1248CB12937D}"/>
                </a:ext>
              </a:extLst>
            </p:cNvPr>
            <p:cNvGrpSpPr/>
            <p:nvPr/>
          </p:nvGrpSpPr>
          <p:grpSpPr>
            <a:xfrm>
              <a:off x="691752" y="2508483"/>
              <a:ext cx="2123149" cy="2531849"/>
              <a:chOff x="691752" y="2508483"/>
              <a:chExt cx="2123149" cy="2531849"/>
            </a:xfrm>
          </p:grpSpPr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FB95DC0A-0DC4-4292-A11E-CFAB5FFD9B25}"/>
                  </a:ext>
                </a:extLst>
              </p:cNvPr>
              <p:cNvSpPr/>
              <p:nvPr/>
            </p:nvSpPr>
            <p:spPr>
              <a:xfrm>
                <a:off x="967790" y="2508483"/>
                <a:ext cx="1571072" cy="638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114300" algn="t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/>
                <a:r>
                  <a:rPr lang="pt-BR" sz="2000" b="1" dirty="0">
                    <a:solidFill>
                      <a:srgbClr val="ED7D31"/>
                    </a:solidFill>
                    <a:latin typeface="Arial Black" panose="020B0A04020102020204" pitchFamily="34" charset="0"/>
                  </a:rPr>
                  <a:t>COMPRA</a:t>
                </a:r>
              </a:p>
            </p:txBody>
          </p:sp>
          <p:grpSp>
            <p:nvGrpSpPr>
              <p:cNvPr id="2" name="Agrupar 1">
                <a:extLst>
                  <a:ext uri="{FF2B5EF4-FFF2-40B4-BE49-F238E27FC236}">
                    <a16:creationId xmlns:a16="http://schemas.microsoft.com/office/drawing/2014/main" id="{9FA97305-1827-4966-90D6-8A24BA991FD0}"/>
                  </a:ext>
                </a:extLst>
              </p:cNvPr>
              <p:cNvGrpSpPr/>
              <p:nvPr/>
            </p:nvGrpSpPr>
            <p:grpSpPr>
              <a:xfrm>
                <a:off x="691752" y="2895477"/>
                <a:ext cx="2123149" cy="2144855"/>
                <a:chOff x="467141" y="2848244"/>
                <a:chExt cx="2297324" cy="2320811"/>
              </a:xfrm>
            </p:grpSpPr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C6BF015B-FB88-4D23-86C5-5B30AD07B998}"/>
                    </a:ext>
                  </a:extLst>
                </p:cNvPr>
                <p:cNvSpPr/>
                <p:nvPr/>
              </p:nvSpPr>
              <p:spPr>
                <a:xfrm>
                  <a:off x="467141" y="4815182"/>
                  <a:ext cx="2297324" cy="353873"/>
                </a:xfrm>
                <a:prstGeom prst="ellipse">
                  <a:avLst/>
                </a:prstGeom>
                <a:solidFill>
                  <a:srgbClr val="1889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6" name="Imagem 5">
                  <a:extLst>
                    <a:ext uri="{FF2B5EF4-FFF2-40B4-BE49-F238E27FC236}">
                      <a16:creationId xmlns:a16="http://schemas.microsoft.com/office/drawing/2014/main" id="{6E432DB4-82E4-4A30-A0B3-2D23D16B38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322" y="2848244"/>
                  <a:ext cx="2018654" cy="223501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B3CBB20-1A70-4D05-B492-BD9C4416D833}"/>
              </a:ext>
            </a:extLst>
          </p:cNvPr>
          <p:cNvGrpSpPr/>
          <p:nvPr/>
        </p:nvGrpSpPr>
        <p:grpSpPr>
          <a:xfrm>
            <a:off x="9377098" y="950541"/>
            <a:ext cx="2123149" cy="2531831"/>
            <a:chOff x="9377098" y="950541"/>
            <a:chExt cx="2123149" cy="2531831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BD6A902-3A9A-40F5-80DC-59FE2089CB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31156" y="2665825"/>
              <a:ext cx="203394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B49DD70-AAD7-4072-AF5F-8EF730CD0302}"/>
                </a:ext>
              </a:extLst>
            </p:cNvPr>
            <p:cNvGrpSpPr/>
            <p:nvPr/>
          </p:nvGrpSpPr>
          <p:grpSpPr>
            <a:xfrm>
              <a:off x="9377098" y="950541"/>
              <a:ext cx="2123149" cy="2531831"/>
              <a:chOff x="9377098" y="950541"/>
              <a:chExt cx="2123149" cy="2531831"/>
            </a:xfrm>
          </p:grpSpPr>
          <p:sp>
            <p:nvSpPr>
              <p:cNvPr id="25" name="Rectangle 2">
                <a:extLst>
                  <a:ext uri="{FF2B5EF4-FFF2-40B4-BE49-F238E27FC236}">
                    <a16:creationId xmlns:a16="http://schemas.microsoft.com/office/drawing/2014/main" id="{8EA97EDF-8A65-486A-8677-12C44378249F}"/>
                  </a:ext>
                </a:extLst>
              </p:cNvPr>
              <p:cNvSpPr/>
              <p:nvPr/>
            </p:nvSpPr>
            <p:spPr>
              <a:xfrm>
                <a:off x="9649082" y="950541"/>
                <a:ext cx="1571072" cy="6386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114300" algn="tl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rtlCol="0" anchor="ctr"/>
              <a:lstStyle/>
              <a:p>
                <a:pPr algn="ctr"/>
                <a:r>
                  <a:rPr lang="pt-BR" sz="2000" b="1" dirty="0">
                    <a:solidFill>
                      <a:srgbClr val="ED7D31"/>
                    </a:solidFill>
                    <a:latin typeface="Arial Black" panose="020B0A04020102020204" pitchFamily="34" charset="0"/>
                  </a:rPr>
                  <a:t>VENDA</a:t>
                </a:r>
              </a:p>
            </p:txBody>
          </p:sp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7C941674-DE46-44D0-B911-CC7746F661AA}"/>
                  </a:ext>
                </a:extLst>
              </p:cNvPr>
              <p:cNvGrpSpPr/>
              <p:nvPr/>
            </p:nvGrpSpPr>
            <p:grpSpPr>
              <a:xfrm>
                <a:off x="9377098" y="1337516"/>
                <a:ext cx="2123149" cy="2144856"/>
                <a:chOff x="467141" y="2848243"/>
                <a:chExt cx="2297324" cy="2320812"/>
              </a:xfrm>
            </p:grpSpPr>
            <p:sp>
              <p:nvSpPr>
                <p:cNvPr id="12" name="Elipse 11">
                  <a:extLst>
                    <a:ext uri="{FF2B5EF4-FFF2-40B4-BE49-F238E27FC236}">
                      <a16:creationId xmlns:a16="http://schemas.microsoft.com/office/drawing/2014/main" id="{D97DA97F-8F87-4294-9FAD-DFB647DE3E66}"/>
                    </a:ext>
                  </a:extLst>
                </p:cNvPr>
                <p:cNvSpPr/>
                <p:nvPr/>
              </p:nvSpPr>
              <p:spPr>
                <a:xfrm>
                  <a:off x="467141" y="4815182"/>
                  <a:ext cx="2297324" cy="353873"/>
                </a:xfrm>
                <a:prstGeom prst="ellipse">
                  <a:avLst/>
                </a:prstGeom>
                <a:solidFill>
                  <a:srgbClr val="1889A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pic>
              <p:nvPicPr>
                <p:cNvPr id="13" name="Imagem 12">
                  <a:extLst>
                    <a:ext uri="{FF2B5EF4-FFF2-40B4-BE49-F238E27FC236}">
                      <a16:creationId xmlns:a16="http://schemas.microsoft.com/office/drawing/2014/main" id="{1EC846E8-B4E8-402D-BA5C-59F3BAEFE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322" y="2848243"/>
                  <a:ext cx="2018654" cy="223501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35785979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2">
            <a:extLst>
              <a:ext uri="{FF2B5EF4-FFF2-40B4-BE49-F238E27FC236}">
                <a16:creationId xmlns:a16="http://schemas.microsoft.com/office/drawing/2014/main" id="{F5E239FF-5ACF-4CC8-8D96-0CD2FAD9D129}"/>
              </a:ext>
            </a:extLst>
          </p:cNvPr>
          <p:cNvSpPr/>
          <p:nvPr/>
        </p:nvSpPr>
        <p:spPr>
          <a:xfrm>
            <a:off x="0" y="2431701"/>
            <a:ext cx="12192000" cy="4426299"/>
          </a:xfrm>
          <a:prstGeom prst="rect">
            <a:avLst/>
          </a:prstGeom>
          <a:solidFill>
            <a:srgbClr val="21D8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2">
            <a:extLst>
              <a:ext uri="{FF2B5EF4-FFF2-40B4-BE49-F238E27FC236}">
                <a16:creationId xmlns:a16="http://schemas.microsoft.com/office/drawing/2014/main" id="{C277E88B-BDA8-4264-9E12-C5E4F128DD83}"/>
              </a:ext>
            </a:extLst>
          </p:cNvPr>
          <p:cNvSpPr/>
          <p:nvPr/>
        </p:nvSpPr>
        <p:spPr>
          <a:xfrm>
            <a:off x="0" y="0"/>
            <a:ext cx="12192000" cy="2431701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8FD3C74-34FD-4573-9078-76021BDF7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808" y="668716"/>
            <a:ext cx="4296509" cy="84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PreviSiemens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está atenta às mudanças 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cenário econômico...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D1F258B-D238-46E6-83DB-8657500D2CBB}"/>
              </a:ext>
            </a:extLst>
          </p:cNvPr>
          <p:cNvSpPr txBox="1">
            <a:spLocks/>
          </p:cNvSpPr>
          <p:nvPr/>
        </p:nvSpPr>
        <p:spPr>
          <a:xfrm>
            <a:off x="1204671" y="2932127"/>
            <a:ext cx="9374275" cy="614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...e alterou as alocações dos Perfis de Investimento 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dos Planos CD e Suplementar</a:t>
            </a:r>
          </a:p>
        </p:txBody>
      </p:sp>
      <p:pic>
        <p:nvPicPr>
          <p:cNvPr id="7" name="Imagem 2">
            <a:extLst>
              <a:ext uri="{FF2B5EF4-FFF2-40B4-BE49-F238E27FC236}">
                <a16:creationId xmlns:a16="http://schemas.microsoft.com/office/drawing/2014/main" id="{F5DFDA83-4461-46A3-B879-DFB6103C31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481" y="3855032"/>
            <a:ext cx="2691465" cy="25769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16000"/>
              </a:prstClr>
            </a:outerShdw>
          </a:effectLst>
        </p:spPr>
      </p:pic>
      <p:pic>
        <p:nvPicPr>
          <p:cNvPr id="8" name="Imagem 4">
            <a:extLst>
              <a:ext uri="{FF2B5EF4-FFF2-40B4-BE49-F238E27FC236}">
                <a16:creationId xmlns:a16="http://schemas.microsoft.com/office/drawing/2014/main" id="{46B07C2B-6DA7-4072-980A-2A85BF16A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144" y="3855031"/>
            <a:ext cx="2691465" cy="25769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16000"/>
              </a:prstClr>
            </a:outerShdw>
          </a:effectLst>
        </p:spPr>
      </p:pic>
      <p:pic>
        <p:nvPicPr>
          <p:cNvPr id="9" name="Imagem 5">
            <a:extLst>
              <a:ext uri="{FF2B5EF4-FFF2-40B4-BE49-F238E27FC236}">
                <a16:creationId xmlns:a16="http://schemas.microsoft.com/office/drawing/2014/main" id="{244B3DC4-33BE-445E-AC6F-8003CE3243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07" y="3855032"/>
            <a:ext cx="2691465" cy="257693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16000"/>
              </a:prst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88B92A88-A519-45EB-9B26-F4E22AAD84F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45"/>
          <a:stretch/>
        </p:blipFill>
        <p:spPr>
          <a:xfrm>
            <a:off x="1757469" y="240913"/>
            <a:ext cx="4716700" cy="219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68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decel="56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56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4" decel="56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>
            <a:extLst>
              <a:ext uri="{FF2B5EF4-FFF2-40B4-BE49-F238E27FC236}">
                <a16:creationId xmlns:a16="http://schemas.microsoft.com/office/drawing/2014/main" id="{32CE8BB1-B35C-4371-B925-9CD590E0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CED54C2-64F3-431A-8DE0-18A2E0EABCD1}"/>
              </a:ext>
            </a:extLst>
          </p:cNvPr>
          <p:cNvGrpSpPr/>
          <p:nvPr/>
        </p:nvGrpSpPr>
        <p:grpSpPr>
          <a:xfrm>
            <a:off x="6964870" y="-3"/>
            <a:ext cx="2512868" cy="6858003"/>
            <a:chOff x="6964870" y="-3"/>
            <a:chExt cx="2512868" cy="6858003"/>
          </a:xfrm>
        </p:grpSpPr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0055C8BF-DAD4-48EA-A947-F9CD4152364C}"/>
                </a:ext>
              </a:extLst>
            </p:cNvPr>
            <p:cNvSpPr/>
            <p:nvPr/>
          </p:nvSpPr>
          <p:spPr>
            <a:xfrm>
              <a:off x="6964870" y="-3"/>
              <a:ext cx="2512868" cy="6858003"/>
            </a:xfrm>
            <a:prstGeom prst="rect">
              <a:avLst/>
            </a:prstGeom>
            <a:gradFill flip="none" rotWithShape="1">
              <a:gsLst>
                <a:gs pos="90000">
                  <a:srgbClr val="26A7CE"/>
                </a:gs>
                <a:gs pos="24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7" name="Imagem 2">
              <a:extLst>
                <a:ext uri="{FF2B5EF4-FFF2-40B4-BE49-F238E27FC236}">
                  <a16:creationId xmlns:a16="http://schemas.microsoft.com/office/drawing/2014/main" id="{1D77133C-0EEA-4FF1-92AB-917862CC0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52" y="5095869"/>
              <a:ext cx="1840448" cy="1762131"/>
            </a:xfrm>
            <a:prstGeom prst="rect">
              <a:avLst/>
            </a:prstGeom>
            <a:effectLst/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AC48F4F-4809-46AF-8912-27C872AE61A5}"/>
              </a:ext>
            </a:extLst>
          </p:cNvPr>
          <p:cNvGrpSpPr/>
          <p:nvPr/>
        </p:nvGrpSpPr>
        <p:grpSpPr>
          <a:xfrm>
            <a:off x="3602545" y="-3"/>
            <a:ext cx="2512868" cy="6915150"/>
            <a:chOff x="3602545" y="-3"/>
            <a:chExt cx="2512868" cy="6915150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27F70BA6-B006-48BC-A261-CE6466BDF689}"/>
                </a:ext>
              </a:extLst>
            </p:cNvPr>
            <p:cNvSpPr/>
            <p:nvPr/>
          </p:nvSpPr>
          <p:spPr>
            <a:xfrm>
              <a:off x="3602545" y="-3"/>
              <a:ext cx="2512868" cy="6858003"/>
            </a:xfrm>
            <a:prstGeom prst="rect">
              <a:avLst/>
            </a:prstGeom>
            <a:gradFill flip="none" rotWithShape="1">
              <a:gsLst>
                <a:gs pos="90000">
                  <a:srgbClr val="26A7CE"/>
                </a:gs>
                <a:gs pos="24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49" name="Imagem 4">
              <a:extLst>
                <a:ext uri="{FF2B5EF4-FFF2-40B4-BE49-F238E27FC236}">
                  <a16:creationId xmlns:a16="http://schemas.microsoft.com/office/drawing/2014/main" id="{3F9C6A91-503F-45C2-B1CC-C1DDE02ED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9423" y="5153016"/>
              <a:ext cx="1840448" cy="1762131"/>
            </a:xfrm>
            <a:prstGeom prst="rect">
              <a:avLst/>
            </a:prstGeom>
            <a:effectLst/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CBB9A-10AE-4D25-9C9C-0A5AE8646EE4}"/>
              </a:ext>
            </a:extLst>
          </p:cNvPr>
          <p:cNvGrpSpPr/>
          <p:nvPr/>
        </p:nvGrpSpPr>
        <p:grpSpPr>
          <a:xfrm>
            <a:off x="250429" y="-3"/>
            <a:ext cx="2512868" cy="6858003"/>
            <a:chOff x="250429" y="-3"/>
            <a:chExt cx="2512868" cy="6858003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011447D1-F3BE-4460-A27F-D6F17B264E1D}"/>
                </a:ext>
              </a:extLst>
            </p:cNvPr>
            <p:cNvSpPr/>
            <p:nvPr/>
          </p:nvSpPr>
          <p:spPr>
            <a:xfrm>
              <a:off x="250429" y="-3"/>
              <a:ext cx="2512868" cy="6858003"/>
            </a:xfrm>
            <a:prstGeom prst="rect">
              <a:avLst/>
            </a:prstGeom>
            <a:gradFill flip="none" rotWithShape="1">
              <a:gsLst>
                <a:gs pos="90000">
                  <a:srgbClr val="26A7CE"/>
                </a:gs>
                <a:gs pos="24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0" name="Imagem 5">
              <a:extLst>
                <a:ext uri="{FF2B5EF4-FFF2-40B4-BE49-F238E27FC236}">
                  <a16:creationId xmlns:a16="http://schemas.microsoft.com/office/drawing/2014/main" id="{7AD8D253-D0F1-407B-B675-2FF7E2A7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594" y="5095869"/>
              <a:ext cx="1840448" cy="1762131"/>
            </a:xfrm>
            <a:prstGeom prst="rect">
              <a:avLst/>
            </a:prstGeom>
            <a:effectLst/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34430"/>
            <a:ext cx="12191999" cy="779462"/>
          </a:xfrm>
        </p:spPr>
        <p:txBody>
          <a:bodyPr>
            <a:normAutofit/>
          </a:bodyPr>
          <a:lstStyle/>
          <a:p>
            <a:pPr algn="ctr">
              <a:lnSpc>
                <a:spcPts val="2000"/>
              </a:lnSpc>
            </a:pP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Novas alocações dos </a:t>
            </a: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Perfis de Investimento </a:t>
            </a:r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PreviSiemens</a:t>
            </a:r>
            <a:endParaRPr lang="pt-BR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Chart 6">
            <a:extLst>
              <a:ext uri="{FF2B5EF4-FFF2-40B4-BE49-F238E27FC236}">
                <a16:creationId xmlns:a16="http://schemas.microsoft.com/office/drawing/2014/main" id="{F58BA8A3-2E8A-464E-A662-B8C8AF6F48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1745424"/>
              </p:ext>
            </p:extLst>
          </p:nvPr>
        </p:nvGraphicFramePr>
        <p:xfrm>
          <a:off x="255477" y="1470666"/>
          <a:ext cx="10822486" cy="3827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348568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1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>
            <a:extLst>
              <a:ext uri="{FF2B5EF4-FFF2-40B4-BE49-F238E27FC236}">
                <a16:creationId xmlns:a16="http://schemas.microsoft.com/office/drawing/2014/main" id="{32CE8BB1-B35C-4371-B925-9CD590E0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1CDF462-C231-4ED1-904E-41922AF129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6" r="16589"/>
          <a:stretch/>
        </p:blipFill>
        <p:spPr>
          <a:xfrm flipH="1">
            <a:off x="5736122" y="604962"/>
            <a:ext cx="6455874" cy="625303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2530"/>
            <a:ext cx="12191999" cy="77946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realidade dos juros no Brasil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D220A-3E44-4316-8E7C-A8A83F551807}"/>
              </a:ext>
            </a:extLst>
          </p:cNvPr>
          <p:cNvSpPr/>
          <p:nvPr/>
        </p:nvSpPr>
        <p:spPr>
          <a:xfrm>
            <a:off x="7345278" y="1929436"/>
            <a:ext cx="3171787" cy="834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ts val="3800"/>
              </a:lnSpc>
            </a:pPr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Porém, até </a:t>
            </a:r>
            <a:r>
              <a:rPr lang="pt-BR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quando?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E9CEC6-DC1F-4BE8-B3AD-A4ABC626D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0" y="1359397"/>
            <a:ext cx="5718060" cy="549860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B6FDF7B-C5D2-496E-ABB9-717929AA785C}"/>
              </a:ext>
            </a:extLst>
          </p:cNvPr>
          <p:cNvSpPr/>
          <p:nvPr/>
        </p:nvSpPr>
        <p:spPr>
          <a:xfrm>
            <a:off x="-395102" y="2368836"/>
            <a:ext cx="28289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Fixa sempre foi o investimento </a:t>
            </a:r>
            <a:r>
              <a:rPr lang="pt-BR" sz="24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“dominante” </a:t>
            </a:r>
            <a:b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Brasil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2DEBD8-4796-4241-BA58-651492FD079B}"/>
              </a:ext>
            </a:extLst>
          </p:cNvPr>
          <p:cNvGrpSpPr/>
          <p:nvPr/>
        </p:nvGrpSpPr>
        <p:grpSpPr>
          <a:xfrm>
            <a:off x="2386198" y="2471956"/>
            <a:ext cx="1255597" cy="291870"/>
            <a:chOff x="2386198" y="2471956"/>
            <a:chExt cx="1255597" cy="29187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B77BA6E-AECA-4EAF-A9D3-687ADCA89647}"/>
                </a:ext>
              </a:extLst>
            </p:cNvPr>
            <p:cNvSpPr/>
            <p:nvPr/>
          </p:nvSpPr>
          <p:spPr>
            <a:xfrm>
              <a:off x="3349925" y="2471956"/>
              <a:ext cx="291870" cy="291870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5134CB8-4B8B-4E64-8059-B30507268AE7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 flipV="1">
              <a:off x="2386198" y="2603973"/>
              <a:ext cx="963727" cy="13918"/>
            </a:xfrm>
            <a:prstGeom prst="line">
              <a:avLst/>
            </a:prstGeom>
            <a:ln w="38100">
              <a:solidFill>
                <a:srgbClr val="4D4D4D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8C9F11-8E29-4C21-A012-62AD508198EF}"/>
              </a:ext>
            </a:extLst>
          </p:cNvPr>
          <p:cNvGrpSpPr/>
          <p:nvPr/>
        </p:nvGrpSpPr>
        <p:grpSpPr>
          <a:xfrm>
            <a:off x="1158531" y="4605460"/>
            <a:ext cx="847936" cy="1285091"/>
            <a:chOff x="1158531" y="4605460"/>
            <a:chExt cx="847936" cy="1285091"/>
          </a:xfrm>
        </p:grpSpPr>
        <p:grpSp>
          <p:nvGrpSpPr>
            <p:cNvPr id="20" name="Agrupar 19">
              <a:extLst>
                <a:ext uri="{FF2B5EF4-FFF2-40B4-BE49-F238E27FC236}">
                  <a16:creationId xmlns:a16="http://schemas.microsoft.com/office/drawing/2014/main" id="{38CA4DFD-3826-4AE8-8340-0E870A42AB0E}"/>
                </a:ext>
              </a:extLst>
            </p:cNvPr>
            <p:cNvGrpSpPr/>
            <p:nvPr/>
          </p:nvGrpSpPr>
          <p:grpSpPr>
            <a:xfrm>
              <a:off x="1158531" y="4605460"/>
              <a:ext cx="847936" cy="1285091"/>
              <a:chOff x="437939" y="4605460"/>
              <a:chExt cx="847936" cy="1285091"/>
            </a:xfrm>
          </p:grpSpPr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59FCF20B-DCED-4049-9073-1FF1FFE87D8C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9" name="Retângulo 18">
                <a:extLst>
                  <a:ext uri="{FF2B5EF4-FFF2-40B4-BE49-F238E27FC236}">
                    <a16:creationId xmlns:a16="http://schemas.microsoft.com/office/drawing/2014/main" id="{5CBEFED1-FEEF-461A-8D85-BA9271E6A910}"/>
                  </a:ext>
                </a:extLst>
              </p:cNvPr>
              <p:cNvSpPr/>
              <p:nvPr/>
            </p:nvSpPr>
            <p:spPr>
              <a:xfrm>
                <a:off x="437939" y="5428886"/>
                <a:ext cx="84793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pt-B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Juros altos</a:t>
                </a:r>
              </a:p>
            </p:txBody>
          </p:sp>
        </p:grpSp>
        <p:pic>
          <p:nvPicPr>
            <p:cNvPr id="29" name="Imagem 28">
              <a:extLst>
                <a:ext uri="{FF2B5EF4-FFF2-40B4-BE49-F238E27FC236}">
                  <a16:creationId xmlns:a16="http://schemas.microsoft.com/office/drawing/2014/main" id="{AF611C74-C05D-4748-8D8C-31A396734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5405" y="4725579"/>
              <a:ext cx="516388" cy="51638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A850A70-ACBC-46F6-871D-A4F2A70AD479}"/>
              </a:ext>
            </a:extLst>
          </p:cNvPr>
          <p:cNvGrpSpPr/>
          <p:nvPr/>
        </p:nvGrpSpPr>
        <p:grpSpPr>
          <a:xfrm>
            <a:off x="1895800" y="4605460"/>
            <a:ext cx="1496206" cy="1654423"/>
            <a:chOff x="1895800" y="4605460"/>
            <a:chExt cx="1496206" cy="1654423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DB6C9E99-BDC0-41A9-A5A3-25858BFE8E12}"/>
                </a:ext>
              </a:extLst>
            </p:cNvPr>
            <p:cNvGrpSpPr/>
            <p:nvPr/>
          </p:nvGrpSpPr>
          <p:grpSpPr>
            <a:xfrm>
              <a:off x="2286895" y="4605460"/>
              <a:ext cx="1105111" cy="1654423"/>
              <a:chOff x="355004" y="4605460"/>
              <a:chExt cx="1105111" cy="1654423"/>
            </a:xfrm>
          </p:grpSpPr>
          <p:sp>
            <p:nvSpPr>
              <p:cNvPr id="22" name="Elipse 21">
                <a:extLst>
                  <a:ext uri="{FF2B5EF4-FFF2-40B4-BE49-F238E27FC236}">
                    <a16:creationId xmlns:a16="http://schemas.microsoft.com/office/drawing/2014/main" id="{30104469-3879-4E3E-8273-5C09F16B903F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23" name="Retângulo 22">
                <a:extLst>
                  <a:ext uri="{FF2B5EF4-FFF2-40B4-BE49-F238E27FC236}">
                    <a16:creationId xmlns:a16="http://schemas.microsoft.com/office/drawing/2014/main" id="{D1CE0FE4-291B-47C6-9233-19F6BC25CA97}"/>
                  </a:ext>
                </a:extLst>
              </p:cNvPr>
              <p:cNvSpPr/>
              <p:nvPr/>
            </p:nvSpPr>
            <p:spPr>
              <a:xfrm>
                <a:off x="355004" y="5428886"/>
                <a:ext cx="110511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pt-BR" sz="12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Baixo risco (mecanismos eficientes de proteção)</a:t>
                </a:r>
              </a:p>
            </p:txBody>
          </p:sp>
        </p:grpSp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id="{C4549EC4-CA4B-4ADF-A5CC-3C9552FB3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1256" y="4725579"/>
              <a:ext cx="516388" cy="516388"/>
            </a:xfrm>
            <a:prstGeom prst="rect">
              <a:avLst/>
            </a:prstGeom>
          </p:spPr>
        </p:pic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0C1AF48F-CC83-41E9-A53E-650B30878B1E}"/>
                </a:ext>
              </a:extLst>
            </p:cNvPr>
            <p:cNvSpPr/>
            <p:nvPr/>
          </p:nvSpPr>
          <p:spPr>
            <a:xfrm rot="18894183">
              <a:off x="1895800" y="4921289"/>
              <a:ext cx="662581" cy="66258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4B7041-BDAD-42F1-AC95-20C8376D48E8}"/>
              </a:ext>
            </a:extLst>
          </p:cNvPr>
          <p:cNvGrpSpPr/>
          <p:nvPr/>
        </p:nvGrpSpPr>
        <p:grpSpPr>
          <a:xfrm>
            <a:off x="3106292" y="4413687"/>
            <a:ext cx="1582050" cy="1846196"/>
            <a:chOff x="3106292" y="4413687"/>
            <a:chExt cx="1582050" cy="1846196"/>
          </a:xfrm>
        </p:grpSpPr>
        <p:grpSp>
          <p:nvGrpSpPr>
            <p:cNvPr id="9" name="Agrupar 8">
              <a:extLst>
                <a:ext uri="{FF2B5EF4-FFF2-40B4-BE49-F238E27FC236}">
                  <a16:creationId xmlns:a16="http://schemas.microsoft.com/office/drawing/2014/main" id="{EA1C0FCD-9CEB-4FDC-976B-C6777A8E40E8}"/>
                </a:ext>
              </a:extLst>
            </p:cNvPr>
            <p:cNvGrpSpPr/>
            <p:nvPr/>
          </p:nvGrpSpPr>
          <p:grpSpPr>
            <a:xfrm>
              <a:off x="3407764" y="4605460"/>
              <a:ext cx="1280578" cy="1654423"/>
              <a:chOff x="3355510" y="4605460"/>
              <a:chExt cx="1280578" cy="1654423"/>
            </a:xfrm>
          </p:grpSpPr>
          <p:grpSp>
            <p:nvGrpSpPr>
              <p:cNvPr id="24" name="Agrupar 23">
                <a:extLst>
                  <a:ext uri="{FF2B5EF4-FFF2-40B4-BE49-F238E27FC236}">
                    <a16:creationId xmlns:a16="http://schemas.microsoft.com/office/drawing/2014/main" id="{AD9CE137-6CF3-4829-82C3-F587F20DEBBB}"/>
                  </a:ext>
                </a:extLst>
              </p:cNvPr>
              <p:cNvGrpSpPr/>
              <p:nvPr/>
            </p:nvGrpSpPr>
            <p:grpSpPr>
              <a:xfrm>
                <a:off x="3355510" y="4605460"/>
                <a:ext cx="1280578" cy="1654423"/>
                <a:chOff x="267271" y="4605460"/>
                <a:chExt cx="1280578" cy="1654423"/>
              </a:xfrm>
            </p:grpSpPr>
            <p:sp>
              <p:nvSpPr>
                <p:cNvPr id="25" name="Elipse 24">
                  <a:extLst>
                    <a:ext uri="{FF2B5EF4-FFF2-40B4-BE49-F238E27FC236}">
                      <a16:creationId xmlns:a16="http://schemas.microsoft.com/office/drawing/2014/main" id="{651E2907-D5E5-4709-8376-8C438C7701CB}"/>
                    </a:ext>
                  </a:extLst>
                </p:cNvPr>
                <p:cNvSpPr/>
                <p:nvPr/>
              </p:nvSpPr>
              <p:spPr>
                <a:xfrm>
                  <a:off x="529247" y="4605460"/>
                  <a:ext cx="756627" cy="756627"/>
                </a:xfrm>
                <a:prstGeom prst="ellipse">
                  <a:avLst/>
                </a:prstGeom>
                <a:solidFill>
                  <a:srgbClr val="26A7CE"/>
                </a:solidFill>
                <a:ln w="38100"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26" name="Retângulo 25">
                  <a:extLst>
                    <a:ext uri="{FF2B5EF4-FFF2-40B4-BE49-F238E27FC236}">
                      <a16:creationId xmlns:a16="http://schemas.microsoft.com/office/drawing/2014/main" id="{55FFBAE9-085F-469A-8C36-6C1ECEA95D21}"/>
                    </a:ext>
                  </a:extLst>
                </p:cNvPr>
                <p:cNvSpPr/>
                <p:nvPr/>
              </p:nvSpPr>
              <p:spPr>
                <a:xfrm>
                  <a:off x="267271" y="5428886"/>
                  <a:ext cx="1280578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/>
                  <a:r>
                    <a:rPr lang="pt-BR" sz="12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Retornos generosos para os padrões mundiais</a:t>
                  </a:r>
                </a:p>
              </p:txBody>
            </p:sp>
          </p:grpSp>
          <p:pic>
            <p:nvPicPr>
              <p:cNvPr id="28" name="Imagem 27">
                <a:extLst>
                  <a:ext uri="{FF2B5EF4-FFF2-40B4-BE49-F238E27FC236}">
                    <a16:creationId xmlns:a16="http://schemas.microsoft.com/office/drawing/2014/main" id="{00F99881-E9DA-4DBA-A745-542F7C7676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7605" y="4725579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33" name="Arco 32">
              <a:extLst>
                <a:ext uri="{FF2B5EF4-FFF2-40B4-BE49-F238E27FC236}">
                  <a16:creationId xmlns:a16="http://schemas.microsoft.com/office/drawing/2014/main" id="{500FC418-90FD-44AF-A5E0-06C26D04ADCB}"/>
                </a:ext>
              </a:extLst>
            </p:cNvPr>
            <p:cNvSpPr/>
            <p:nvPr/>
          </p:nvSpPr>
          <p:spPr>
            <a:xfrm rot="8100000">
              <a:off x="3106292" y="4413687"/>
              <a:ext cx="662581" cy="66258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936610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tângulo 60">
            <a:extLst>
              <a:ext uri="{FF2B5EF4-FFF2-40B4-BE49-F238E27FC236}">
                <a16:creationId xmlns:a16="http://schemas.microsoft.com/office/drawing/2014/main" id="{A0ABF150-A515-476D-9ABA-FF6DFC067687}"/>
              </a:ext>
            </a:extLst>
          </p:cNvPr>
          <p:cNvSpPr/>
          <p:nvPr/>
        </p:nvSpPr>
        <p:spPr>
          <a:xfrm rot="10800000">
            <a:off x="0" y="-2"/>
            <a:ext cx="12191998" cy="6858001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3440D48-20ED-445B-862F-84074F377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556" y="687937"/>
            <a:ext cx="4944057" cy="124338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200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Utilize o questionário </a:t>
            </a:r>
            <a:br>
              <a:rPr lang="pt-BR" sz="3200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200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b="1" dirty="0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 investidor no site da </a:t>
            </a:r>
            <a:r>
              <a:rPr lang="pt-BR" sz="3200" b="1" dirty="0" err="1">
                <a:solidFill>
                  <a:srgbClr val="130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PreviSiemens</a:t>
            </a:r>
            <a:endParaRPr lang="pt-BR" sz="3200" b="1" dirty="0">
              <a:solidFill>
                <a:srgbClr val="130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AA8E90-6CAA-4CA9-AC34-44E6B9236919}"/>
              </a:ext>
            </a:extLst>
          </p:cNvPr>
          <p:cNvGrpSpPr/>
          <p:nvPr/>
        </p:nvGrpSpPr>
        <p:grpSpPr>
          <a:xfrm>
            <a:off x="8365970" y="857251"/>
            <a:ext cx="2417358" cy="5639083"/>
            <a:chOff x="8365970" y="857251"/>
            <a:chExt cx="2417358" cy="5639083"/>
          </a:xfrm>
        </p:grpSpPr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DEB80EC6-6D66-4D14-A0D1-C2786438A460}"/>
                </a:ext>
              </a:extLst>
            </p:cNvPr>
            <p:cNvSpPr txBox="1">
              <a:spLocks/>
            </p:cNvSpPr>
            <p:nvPr/>
          </p:nvSpPr>
          <p:spPr>
            <a:xfrm>
              <a:off x="8460358" y="882314"/>
              <a:ext cx="2322970" cy="104901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Como avaliar sua </a:t>
              </a:r>
              <a:r>
                <a:rPr lang="pt-BR" sz="2000" b="1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tolerância </a:t>
              </a:r>
              <a: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riscos financeiros?</a:t>
              </a:r>
            </a:p>
          </p:txBody>
        </p:sp>
        <p:cxnSp>
          <p:nvCxnSpPr>
            <p:cNvPr id="25" name="Conector de Seta Reta 24">
              <a:extLst>
                <a:ext uri="{FF2B5EF4-FFF2-40B4-BE49-F238E27FC236}">
                  <a16:creationId xmlns:a16="http://schemas.microsoft.com/office/drawing/2014/main" id="{D523D52E-1543-40E3-9773-517517D00E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5970" y="857251"/>
              <a:ext cx="0" cy="5639083"/>
            </a:xfrm>
            <a:prstGeom prst="straightConnector1">
              <a:avLst/>
            </a:prstGeom>
            <a:ln w="76200">
              <a:solidFill>
                <a:srgbClr val="00346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62D816-2663-4F0A-A958-0CBF08AC4004}"/>
              </a:ext>
            </a:extLst>
          </p:cNvPr>
          <p:cNvGrpSpPr/>
          <p:nvPr/>
        </p:nvGrpSpPr>
        <p:grpSpPr>
          <a:xfrm>
            <a:off x="9198455" y="2800349"/>
            <a:ext cx="2810842" cy="3695985"/>
            <a:chOff x="9198455" y="2800349"/>
            <a:chExt cx="2810842" cy="3695985"/>
          </a:xfrm>
        </p:grpSpPr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B612FA96-DA8D-4871-AD2B-D9E4B4A74DF8}"/>
                </a:ext>
              </a:extLst>
            </p:cNvPr>
            <p:cNvSpPr txBox="1">
              <a:spLocks/>
            </p:cNvSpPr>
            <p:nvPr/>
          </p:nvSpPr>
          <p:spPr>
            <a:xfrm>
              <a:off x="9281208" y="2800349"/>
              <a:ext cx="2728089" cy="195012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os </a:t>
              </a:r>
              <a:r>
                <a:rPr lang="pt-BR" sz="2000" b="1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impactos</a:t>
              </a:r>
              <a: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000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escolher um Perfil de Investimento diferente do seu perfil como investidor?</a:t>
              </a:r>
            </a:p>
          </p:txBody>
        </p: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id="{1CAF526D-9A6A-4784-89CE-E7D3AEE850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98455" y="2814192"/>
              <a:ext cx="0" cy="3682142"/>
            </a:xfrm>
            <a:prstGeom prst="straightConnector1">
              <a:avLst/>
            </a:prstGeom>
            <a:ln w="76200">
              <a:solidFill>
                <a:srgbClr val="003462"/>
              </a:solidFill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Agrupar 5">
            <a:extLst>
              <a:ext uri="{FF2B5EF4-FFF2-40B4-BE49-F238E27FC236}">
                <a16:creationId xmlns:a16="http://schemas.microsoft.com/office/drawing/2014/main" id="{FBF3B4D4-7BF5-4625-BE86-7E3384F64996}"/>
              </a:ext>
            </a:extLst>
          </p:cNvPr>
          <p:cNvGrpSpPr/>
          <p:nvPr/>
        </p:nvGrpSpPr>
        <p:grpSpPr>
          <a:xfrm>
            <a:off x="1" y="2418347"/>
            <a:ext cx="10499317" cy="4439652"/>
            <a:chOff x="2073046" y="2779295"/>
            <a:chExt cx="9645713" cy="4078704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3CC632B6-6131-4A51-BDD7-00443A18DB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99" t="21161" r="9955" b="45511"/>
            <a:stretch/>
          </p:blipFill>
          <p:spPr>
            <a:xfrm>
              <a:off x="2073046" y="2779295"/>
              <a:ext cx="9645713" cy="4078704"/>
            </a:xfrm>
            <a:prstGeom prst="rect">
              <a:avLst/>
            </a:prstGeom>
          </p:spPr>
        </p:pic>
        <p:pic>
          <p:nvPicPr>
            <p:cNvPr id="41" name="Picture 1">
              <a:extLst>
                <a:ext uri="{FF2B5EF4-FFF2-40B4-BE49-F238E27FC236}">
                  <a16:creationId xmlns:a16="http://schemas.microsoft.com/office/drawing/2014/main" id="{F3A03863-59D6-4E30-86A6-FD7E9A7B3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86553" y="3478096"/>
              <a:ext cx="2882098" cy="2176746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46A9DE7-3774-4AEB-994B-1CF3A3A50448}"/>
              </a:ext>
            </a:extLst>
          </p:cNvPr>
          <p:cNvGrpSpPr/>
          <p:nvPr/>
        </p:nvGrpSpPr>
        <p:grpSpPr>
          <a:xfrm>
            <a:off x="4114760" y="2126476"/>
            <a:ext cx="291870" cy="1273947"/>
            <a:chOff x="4114760" y="2126476"/>
            <a:chExt cx="291870" cy="1273947"/>
          </a:xfrm>
        </p:grpSpPr>
        <p:cxnSp>
          <p:nvCxnSpPr>
            <p:cNvPr id="19" name="Conector de Seta Reta 18">
              <a:extLst>
                <a:ext uri="{FF2B5EF4-FFF2-40B4-BE49-F238E27FC236}">
                  <a16:creationId xmlns:a16="http://schemas.microsoft.com/office/drawing/2014/main" id="{6D7A416B-0DF6-451C-8DB7-95AAFF51025E}"/>
                </a:ext>
              </a:extLst>
            </p:cNvPr>
            <p:cNvCxnSpPr>
              <a:cxnSpLocks/>
            </p:cNvCxnSpPr>
            <p:nvPr/>
          </p:nvCxnSpPr>
          <p:spPr>
            <a:xfrm>
              <a:off x="4260695" y="2200275"/>
              <a:ext cx="0" cy="1200148"/>
            </a:xfrm>
            <a:prstGeom prst="straightConnector1">
              <a:avLst/>
            </a:prstGeom>
            <a:ln w="76200">
              <a:solidFill>
                <a:srgbClr val="00346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791D132-17BE-4AFD-8E39-1BC7E7FF6643}"/>
                </a:ext>
              </a:extLst>
            </p:cNvPr>
            <p:cNvSpPr/>
            <p:nvPr/>
          </p:nvSpPr>
          <p:spPr>
            <a:xfrm rot="10800000">
              <a:off x="4114760" y="2126476"/>
              <a:ext cx="291870" cy="291870"/>
            </a:xfrm>
            <a:prstGeom prst="ellipse">
              <a:avLst/>
            </a:prstGeom>
            <a:solidFill>
              <a:srgbClr val="21D8DE"/>
            </a:solidFill>
            <a:ln w="76200">
              <a:solidFill>
                <a:srgbClr val="0034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13480721"/>
      </p:ext>
    </p:extLst>
  </p:cSld>
  <p:clrMapOvr>
    <a:masterClrMapping/>
  </p:clrMapOvr>
  <p:transition spd="slow">
    <p:push dir="d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 p14:presetBounceEnd="77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7333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7333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build="p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CDF655DF-594F-4D44-8508-7065252AC5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Espaço Reservado para Conteúdo 14">
            <a:extLst>
              <a:ext uri="{FF2B5EF4-FFF2-40B4-BE49-F238E27FC236}">
                <a16:creationId xmlns:a16="http://schemas.microsoft.com/office/drawing/2014/main" id="{731852A0-58A4-4106-8A4F-9F0DCDECD2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7" y="1290380"/>
            <a:ext cx="689769" cy="689769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4FDF976-6D1E-4A2E-9A7C-413C38CC7233}"/>
              </a:ext>
            </a:extLst>
          </p:cNvPr>
          <p:cNvSpPr txBox="1">
            <a:spLocks/>
          </p:cNvSpPr>
          <p:nvPr/>
        </p:nvSpPr>
        <p:spPr>
          <a:xfrm>
            <a:off x="1233697" y="1062575"/>
            <a:ext cx="3705827" cy="1049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novas alocações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são válidas a partir de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Abril/2020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44667E6-B5A9-4FF9-825F-37485F5539E6}"/>
              </a:ext>
            </a:extLst>
          </p:cNvPr>
          <p:cNvSpPr txBox="1">
            <a:spLocks/>
          </p:cNvSpPr>
          <p:nvPr/>
        </p:nvSpPr>
        <p:spPr>
          <a:xfrm>
            <a:off x="960091" y="3661666"/>
            <a:ext cx="4555300" cy="1049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A492DB-917E-4EAE-976E-66F50FCD3DA3}"/>
              </a:ext>
            </a:extLst>
          </p:cNvPr>
          <p:cNvSpPr txBox="1">
            <a:spLocks/>
          </p:cNvSpPr>
          <p:nvPr/>
        </p:nvSpPr>
        <p:spPr>
          <a:xfrm>
            <a:off x="5326079" y="340104"/>
            <a:ext cx="5423929" cy="489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alterar seu perfil:</a:t>
            </a:r>
          </a:p>
        </p:txBody>
      </p:sp>
      <p:pic>
        <p:nvPicPr>
          <p:cNvPr id="16" name="Espaço Reservado para Conteúdo 14">
            <a:extLst>
              <a:ext uri="{FF2B5EF4-FFF2-40B4-BE49-F238E27FC236}">
                <a16:creationId xmlns:a16="http://schemas.microsoft.com/office/drawing/2014/main" id="{8CF9CB84-0E93-4176-894E-9A774BD0C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17" y="3097961"/>
            <a:ext cx="689769" cy="689769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3E15CCA-19F5-4AE8-91BD-45DB65B24A7F}"/>
              </a:ext>
            </a:extLst>
          </p:cNvPr>
          <p:cNvSpPr txBox="1">
            <a:spLocks/>
          </p:cNvSpPr>
          <p:nvPr/>
        </p:nvSpPr>
        <p:spPr>
          <a:xfrm>
            <a:off x="1233697" y="2936403"/>
            <a:ext cx="4016372" cy="1049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As janelas de alteração ocorrem em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março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setembro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cada ano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E42ADA-E46C-465A-89C8-47260691C49F}"/>
              </a:ext>
            </a:extLst>
          </p:cNvPr>
          <p:cNvGrpSpPr/>
          <p:nvPr/>
        </p:nvGrpSpPr>
        <p:grpSpPr>
          <a:xfrm>
            <a:off x="0" y="5433843"/>
            <a:ext cx="12192000" cy="1424157"/>
            <a:chOff x="0" y="5433843"/>
            <a:chExt cx="12192000" cy="14241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0BDACC-201A-435E-BE3E-30F396E554BE}"/>
                </a:ext>
              </a:extLst>
            </p:cNvPr>
            <p:cNvSpPr/>
            <p:nvPr/>
          </p:nvSpPr>
          <p:spPr>
            <a:xfrm>
              <a:off x="0" y="5433843"/>
              <a:ext cx="12192000" cy="1424157"/>
            </a:xfrm>
            <a:prstGeom prst="rect">
              <a:avLst/>
            </a:prstGeom>
            <a:solidFill>
              <a:srgbClr val="21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5444D0F-25D0-4D5C-B837-CD3065A7D1AE}"/>
                </a:ext>
              </a:extLst>
            </p:cNvPr>
            <p:cNvSpPr/>
            <p:nvPr/>
          </p:nvSpPr>
          <p:spPr>
            <a:xfrm>
              <a:off x="812802" y="5616011"/>
              <a:ext cx="4204928" cy="1081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Para consultar mais materiais sobre os Perfis de Investimento, a rentabilidade histórica e mais informações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9DA1D6F-0674-4DBC-8FC9-623B0CC4DC11}"/>
                </a:ext>
              </a:extLst>
            </p:cNvPr>
            <p:cNvSpPr/>
            <p:nvPr/>
          </p:nvSpPr>
          <p:spPr>
            <a:xfrm>
              <a:off x="5986086" y="5640617"/>
              <a:ext cx="5454041" cy="10816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b="1" dirty="0">
                  <a:solidFill>
                    <a:srgbClr val="00346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www.previsiemens.com.br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E3515-0E0A-4597-A88A-336E3C7F6DDE}"/>
              </a:ext>
            </a:extLst>
          </p:cNvPr>
          <p:cNvGrpSpPr/>
          <p:nvPr/>
        </p:nvGrpSpPr>
        <p:grpSpPr>
          <a:xfrm>
            <a:off x="4939524" y="3259507"/>
            <a:ext cx="7963677" cy="1092972"/>
            <a:chOff x="4939524" y="3259507"/>
            <a:chExt cx="7963677" cy="1092972"/>
          </a:xfrm>
        </p:grpSpPr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C744A600-920D-4289-B1AB-D32B39328AAF}"/>
                </a:ext>
              </a:extLst>
            </p:cNvPr>
            <p:cNvSpPr txBox="1">
              <a:spLocks/>
            </p:cNvSpPr>
            <p:nvPr/>
          </p:nvSpPr>
          <p:spPr>
            <a:xfrm>
              <a:off x="5326080" y="3538652"/>
              <a:ext cx="5423929" cy="3274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Veja os perfis disponíveis para mudança</a:t>
              </a:r>
              <a:b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</a:t>
              </a:r>
              <a: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faça sua escolha</a:t>
              </a:r>
            </a:p>
          </p:txBody>
        </p:sp>
        <p:sp>
          <p:nvSpPr>
            <p:cNvPr id="32" name="Retângulo 31">
              <a:extLst>
                <a:ext uri="{FF2B5EF4-FFF2-40B4-BE49-F238E27FC236}">
                  <a16:creationId xmlns:a16="http://schemas.microsoft.com/office/drawing/2014/main" id="{1B5F40E7-EDCD-47D2-9818-9E837CAE1084}"/>
                </a:ext>
              </a:extLst>
            </p:cNvPr>
            <p:cNvSpPr/>
            <p:nvPr/>
          </p:nvSpPr>
          <p:spPr>
            <a:xfrm>
              <a:off x="4953321" y="3259507"/>
              <a:ext cx="341167" cy="1092972"/>
            </a:xfrm>
            <a:prstGeom prst="rect">
              <a:avLst/>
            </a:prstGeom>
            <a:solidFill>
              <a:srgbClr val="003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  <a:endParaRPr lang="pt-BR" dirty="0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B3971DEE-6F5E-48E1-B673-5A8C2B8B4806}"/>
                </a:ext>
              </a:extLst>
            </p:cNvPr>
            <p:cNvCxnSpPr/>
            <p:nvPr/>
          </p:nvCxnSpPr>
          <p:spPr>
            <a:xfrm>
              <a:off x="4939524" y="4352479"/>
              <a:ext cx="7963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F7A93F-D061-465A-931D-ED6332CF5D5B}"/>
              </a:ext>
            </a:extLst>
          </p:cNvPr>
          <p:cNvGrpSpPr/>
          <p:nvPr/>
        </p:nvGrpSpPr>
        <p:grpSpPr>
          <a:xfrm>
            <a:off x="4939524" y="1071175"/>
            <a:ext cx="7963677" cy="1106311"/>
            <a:chOff x="4939524" y="1071175"/>
            <a:chExt cx="7963677" cy="1106311"/>
          </a:xfrm>
        </p:grpSpPr>
        <p:sp>
          <p:nvSpPr>
            <p:cNvPr id="29" name="Content Placeholder 2">
              <a:extLst>
                <a:ext uri="{FF2B5EF4-FFF2-40B4-BE49-F238E27FC236}">
                  <a16:creationId xmlns:a16="http://schemas.microsoft.com/office/drawing/2014/main" id="{B23C5459-A882-4676-B96A-FDD9533811FA}"/>
                </a:ext>
              </a:extLst>
            </p:cNvPr>
            <p:cNvSpPr txBox="1">
              <a:spLocks/>
            </p:cNvSpPr>
            <p:nvPr/>
          </p:nvSpPr>
          <p:spPr>
            <a:xfrm>
              <a:off x="5326080" y="1240457"/>
              <a:ext cx="3015671" cy="70467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 área restrita, </a:t>
              </a:r>
              <a:b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clique no ícone</a:t>
              </a:r>
              <a:b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Perfil de Investimento</a:t>
              </a:r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566DA156-5B6F-44FB-8EBC-29C437F5C37B}"/>
                </a:ext>
              </a:extLst>
            </p:cNvPr>
            <p:cNvSpPr/>
            <p:nvPr/>
          </p:nvSpPr>
          <p:spPr>
            <a:xfrm>
              <a:off x="4953321" y="1071175"/>
              <a:ext cx="341167" cy="1106048"/>
            </a:xfrm>
            <a:prstGeom prst="rect">
              <a:avLst/>
            </a:prstGeom>
            <a:solidFill>
              <a:srgbClr val="0034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</a:t>
              </a:r>
              <a:endParaRPr lang="pt-BR" dirty="0"/>
            </a:p>
          </p:txBody>
        </p: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B4515FF1-4600-4F00-B95A-5F78A59C7D44}"/>
                </a:ext>
              </a:extLst>
            </p:cNvPr>
            <p:cNvCxnSpPr/>
            <p:nvPr/>
          </p:nvCxnSpPr>
          <p:spPr>
            <a:xfrm>
              <a:off x="4939524" y="2177486"/>
              <a:ext cx="7963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742E662E-21EB-4184-9FD7-76AFD5ABBC1C}"/>
                </a:ext>
              </a:extLst>
            </p:cNvPr>
            <p:cNvCxnSpPr/>
            <p:nvPr/>
          </p:nvCxnSpPr>
          <p:spPr>
            <a:xfrm>
              <a:off x="4939524" y="1071175"/>
              <a:ext cx="7963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m 3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id="{7DA8314A-6753-431D-9786-7DEC3169F97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7"/>
          <a:stretch/>
        </p:blipFill>
        <p:spPr>
          <a:xfrm>
            <a:off x="7986788" y="857749"/>
            <a:ext cx="4012294" cy="11615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C0D8AD3-EC74-43E9-8EB3-B33296F218C3}"/>
              </a:ext>
            </a:extLst>
          </p:cNvPr>
          <p:cNvGrpSpPr/>
          <p:nvPr/>
        </p:nvGrpSpPr>
        <p:grpSpPr>
          <a:xfrm>
            <a:off x="4939524" y="2185822"/>
            <a:ext cx="7963677" cy="1086097"/>
            <a:chOff x="4939524" y="2185822"/>
            <a:chExt cx="7963677" cy="1086097"/>
          </a:xfrm>
        </p:grpSpPr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A99BC5B2-0791-4DCE-B9E4-294F7222F702}"/>
                </a:ext>
              </a:extLst>
            </p:cNvPr>
            <p:cNvSpPr txBox="1">
              <a:spLocks/>
            </p:cNvSpPr>
            <p:nvPr/>
          </p:nvSpPr>
          <p:spPr>
            <a:xfrm>
              <a:off x="5326080" y="2459075"/>
              <a:ext cx="5423929" cy="56569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Preencha o questionário </a:t>
              </a:r>
              <a: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perfil de investidor, veja o resultado e clique em continuar</a:t>
              </a:r>
              <a:endParaRPr 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tângulo 30">
              <a:extLst>
                <a:ext uri="{FF2B5EF4-FFF2-40B4-BE49-F238E27FC236}">
                  <a16:creationId xmlns:a16="http://schemas.microsoft.com/office/drawing/2014/main" id="{C9680F94-791D-4F54-BF45-FE7EAA04D4A8}"/>
                </a:ext>
              </a:extLst>
            </p:cNvPr>
            <p:cNvSpPr/>
            <p:nvPr/>
          </p:nvSpPr>
          <p:spPr>
            <a:xfrm>
              <a:off x="4953321" y="2185822"/>
              <a:ext cx="341167" cy="1086097"/>
            </a:xfrm>
            <a:prstGeom prst="rect">
              <a:avLst/>
            </a:prstGeom>
            <a:solidFill>
              <a:srgbClr val="001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  <a:endParaRPr lang="pt-BR" dirty="0"/>
            </a:p>
          </p:txBody>
        </p: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9D776A20-A67A-430F-A25A-FDA93E5D858E}"/>
                </a:ext>
              </a:extLst>
            </p:cNvPr>
            <p:cNvCxnSpPr/>
            <p:nvPr/>
          </p:nvCxnSpPr>
          <p:spPr>
            <a:xfrm>
              <a:off x="4939524" y="3264982"/>
              <a:ext cx="7963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83275ED-A9BA-4E06-9FB4-4F9303414FF7}"/>
              </a:ext>
            </a:extLst>
          </p:cNvPr>
          <p:cNvGrpSpPr/>
          <p:nvPr/>
        </p:nvGrpSpPr>
        <p:grpSpPr>
          <a:xfrm>
            <a:off x="4939524" y="4357954"/>
            <a:ext cx="7963677" cy="1070144"/>
            <a:chOff x="4939524" y="4357954"/>
            <a:chExt cx="7963677" cy="1070144"/>
          </a:xfrm>
        </p:grpSpPr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E121285E-ACE4-4630-84C2-2DFA3CBB148A}"/>
                </a:ext>
              </a:extLst>
            </p:cNvPr>
            <p:cNvSpPr txBox="1">
              <a:spLocks/>
            </p:cNvSpPr>
            <p:nvPr/>
          </p:nvSpPr>
          <p:spPr>
            <a:xfrm>
              <a:off x="5326080" y="4612717"/>
              <a:ext cx="6572409" cy="54326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pt-BR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Caso o seu perfil escolhido seja diferente do resultado do teste de perfil de investidor, </a:t>
              </a:r>
              <a:r>
                <a:rPr lang="pt-BR" sz="1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você deverá confirmar sua opção</a:t>
              </a:r>
            </a:p>
          </p:txBody>
        </p: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08F6ECE5-5E53-4EDE-942E-4E62580629AD}"/>
                </a:ext>
              </a:extLst>
            </p:cNvPr>
            <p:cNvSpPr/>
            <p:nvPr/>
          </p:nvSpPr>
          <p:spPr>
            <a:xfrm>
              <a:off x="4953321" y="4357954"/>
              <a:ext cx="341167" cy="1070143"/>
            </a:xfrm>
            <a:prstGeom prst="rect">
              <a:avLst/>
            </a:prstGeom>
            <a:solidFill>
              <a:srgbClr val="001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4</a:t>
              </a:r>
              <a:endParaRPr lang="pt-BR" dirty="0"/>
            </a:p>
          </p:txBody>
        </p:sp>
        <p:cxnSp>
          <p:nvCxnSpPr>
            <p:cNvPr id="35" name="Conector reto 21">
              <a:extLst>
                <a:ext uri="{FF2B5EF4-FFF2-40B4-BE49-F238E27FC236}">
                  <a16:creationId xmlns:a16="http://schemas.microsoft.com/office/drawing/2014/main" id="{4BC9818E-6F61-43B2-A31E-122A7466CB3C}"/>
                </a:ext>
              </a:extLst>
            </p:cNvPr>
            <p:cNvCxnSpPr/>
            <p:nvPr/>
          </p:nvCxnSpPr>
          <p:spPr>
            <a:xfrm>
              <a:off x="4939524" y="5428098"/>
              <a:ext cx="796367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471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29000"/>
            <a:ext cx="12192000" cy="739775"/>
          </a:xfrm>
        </p:spPr>
        <p:txBody>
          <a:bodyPr>
            <a:noAutofit/>
          </a:bodyPr>
          <a:lstStyle/>
          <a:p>
            <a:pPr algn="ctr"/>
            <a:r>
              <a:rPr lang="pt-BR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</a:t>
            </a:r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4518025" y="2803189"/>
            <a:ext cx="3022600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78361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E2040C5F-DAA5-4946-A493-A43937C51685}"/>
              </a:ext>
            </a:extLst>
          </p:cNvPr>
          <p:cNvSpPr/>
          <p:nvPr/>
        </p:nvSpPr>
        <p:spPr>
          <a:xfrm>
            <a:off x="0" y="-2"/>
            <a:ext cx="12191998" cy="6858001"/>
          </a:xfrm>
          <a:prstGeom prst="rect">
            <a:avLst/>
          </a:prstGeom>
          <a:gradFill flip="none" rotWithShape="1">
            <a:gsLst>
              <a:gs pos="100000">
                <a:srgbClr val="26A7CE"/>
              </a:gs>
              <a:gs pos="0">
                <a:srgbClr val="21D8DE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2530"/>
            <a:ext cx="12191999" cy="77946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Selic – Evolução histórica</a:t>
            </a:r>
          </a:p>
        </p:txBody>
      </p:sp>
      <p:graphicFrame>
        <p:nvGraphicFramePr>
          <p:cNvPr id="31" name="Chart 4">
            <a:extLst>
              <a:ext uri="{FF2B5EF4-FFF2-40B4-BE49-F238E27FC236}">
                <a16:creationId xmlns:a16="http://schemas.microsoft.com/office/drawing/2014/main" id="{0B1B8C91-053B-4BBC-9F8C-7434E70759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761507"/>
              </p:ext>
            </p:extLst>
          </p:nvPr>
        </p:nvGraphicFramePr>
        <p:xfrm>
          <a:off x="907254" y="1384424"/>
          <a:ext cx="10377488" cy="490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7296C88A-18CF-4022-9A92-AE86A342D9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8"/>
          <a:stretch/>
        </p:blipFill>
        <p:spPr>
          <a:xfrm flipH="1">
            <a:off x="-1" y="3151821"/>
            <a:ext cx="2828925" cy="383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27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>
            <a:extLst>
              <a:ext uri="{FF2B5EF4-FFF2-40B4-BE49-F238E27FC236}">
                <a16:creationId xmlns:a16="http://schemas.microsoft.com/office/drawing/2014/main" id="{32CE8BB1-B35C-4371-B925-9CD590E0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1" y="1245352"/>
            <a:ext cx="2704489" cy="779462"/>
          </a:xfrm>
        </p:spPr>
        <p:txBody>
          <a:bodyPr>
            <a:no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 Selic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A0183D7-8210-41C0-84D5-BC8766574B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0" y="1359397"/>
            <a:ext cx="5718060" cy="5498603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1F34D6D-5D15-4CB8-A55D-AFDF1FE047C7}"/>
              </a:ext>
            </a:extLst>
          </p:cNvPr>
          <p:cNvGrpSpPr/>
          <p:nvPr/>
        </p:nvGrpSpPr>
        <p:grpSpPr>
          <a:xfrm>
            <a:off x="884374" y="3825328"/>
            <a:ext cx="4807869" cy="769441"/>
            <a:chOff x="884374" y="3825328"/>
            <a:chExt cx="4807869" cy="769441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A8FFCA9A-EBC9-456F-B36D-4F010CCBA90A}"/>
                </a:ext>
              </a:extLst>
            </p:cNvPr>
            <p:cNvSpPr/>
            <p:nvPr/>
          </p:nvSpPr>
          <p:spPr>
            <a:xfrm>
              <a:off x="884374" y="3825328"/>
              <a:ext cx="28289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que é?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9309DE1-8948-4B0C-A128-85CD5EBD1629}"/>
                </a:ext>
              </a:extLst>
            </p:cNvPr>
            <p:cNvGrpSpPr/>
            <p:nvPr/>
          </p:nvGrpSpPr>
          <p:grpSpPr>
            <a:xfrm>
              <a:off x="3924300" y="4096122"/>
              <a:ext cx="1767943" cy="291870"/>
              <a:chOff x="3924300" y="4096122"/>
              <a:chExt cx="1767943" cy="291870"/>
            </a:xfrm>
          </p:grpSpPr>
          <p:cxnSp>
            <p:nvCxnSpPr>
              <p:cNvPr id="10" name="Conector reto 9">
                <a:extLst>
                  <a:ext uri="{FF2B5EF4-FFF2-40B4-BE49-F238E27FC236}">
                    <a16:creationId xmlns:a16="http://schemas.microsoft.com/office/drawing/2014/main" id="{20103F54-D0F8-499F-B0AA-98FF62581B23}"/>
                  </a:ext>
                </a:extLst>
              </p:cNvPr>
              <p:cNvCxnSpPr>
                <a:cxnSpLocks/>
                <a:stCxn id="24" idx="2"/>
              </p:cNvCxnSpPr>
              <p:nvPr/>
            </p:nvCxnSpPr>
            <p:spPr>
              <a:xfrm flipH="1">
                <a:off x="3924300" y="4242057"/>
                <a:ext cx="1476073" cy="0"/>
              </a:xfrm>
              <a:prstGeom prst="line">
                <a:avLst/>
              </a:prstGeom>
              <a:ln w="38100">
                <a:solidFill>
                  <a:srgbClr val="4D4D4D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Elipse 23">
                <a:extLst>
                  <a:ext uri="{FF2B5EF4-FFF2-40B4-BE49-F238E27FC236}">
                    <a16:creationId xmlns:a16="http://schemas.microsoft.com/office/drawing/2014/main" id="{E27A2766-3B90-454D-8BD5-AB6131591F4A}"/>
                  </a:ext>
                </a:extLst>
              </p:cNvPr>
              <p:cNvSpPr/>
              <p:nvPr/>
            </p:nvSpPr>
            <p:spPr>
              <a:xfrm>
                <a:off x="5400373" y="4096122"/>
                <a:ext cx="291870" cy="291870"/>
              </a:xfrm>
              <a:prstGeom prst="ellipse">
                <a:avLst/>
              </a:prstGeom>
              <a:solidFill>
                <a:srgbClr val="21D8D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67F7C8CF-5E4D-4841-8169-C10056ABC68D}"/>
              </a:ext>
            </a:extLst>
          </p:cNvPr>
          <p:cNvGrpSpPr/>
          <p:nvPr/>
        </p:nvGrpSpPr>
        <p:grpSpPr>
          <a:xfrm>
            <a:off x="532421" y="4605460"/>
            <a:ext cx="1941062" cy="1562090"/>
            <a:chOff x="532421" y="4605460"/>
            <a:chExt cx="1941062" cy="1562090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ADA2CC89-96A2-4713-8F00-40C51ED579AD}"/>
                </a:ext>
              </a:extLst>
            </p:cNvPr>
            <p:cNvGrpSpPr/>
            <p:nvPr/>
          </p:nvGrpSpPr>
          <p:grpSpPr>
            <a:xfrm>
              <a:off x="961749" y="4605460"/>
              <a:ext cx="1511734" cy="1562090"/>
              <a:chOff x="151693" y="4605460"/>
              <a:chExt cx="1511734" cy="1562090"/>
            </a:xfrm>
          </p:grpSpPr>
          <p:sp>
            <p:nvSpPr>
              <p:cNvPr id="13" name="Elipse 12">
                <a:extLst>
                  <a:ext uri="{FF2B5EF4-FFF2-40B4-BE49-F238E27FC236}">
                    <a16:creationId xmlns:a16="http://schemas.microsoft.com/office/drawing/2014/main" id="{CDD06A30-8452-4523-B2A4-178961E0B963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21D8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4" name="Retângulo 13">
                <a:extLst>
                  <a:ext uri="{FF2B5EF4-FFF2-40B4-BE49-F238E27FC236}">
                    <a16:creationId xmlns:a16="http://schemas.microsoft.com/office/drawing/2014/main" id="{A9ABEF7F-8576-4390-9DFB-CEC74AA79553}"/>
                  </a:ext>
                </a:extLst>
              </p:cNvPr>
              <p:cNvSpPr/>
              <p:nvPr/>
            </p:nvSpPr>
            <p:spPr>
              <a:xfrm>
                <a:off x="151693" y="5428886"/>
                <a:ext cx="151173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Taxa básica </a:t>
                </a:r>
                <a:b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 economia brasileira</a:t>
                </a:r>
              </a:p>
            </p:txBody>
          </p:sp>
        </p:grpSp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680947C3-D265-47BA-88FA-9AEB7C029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5900" y="4735104"/>
              <a:ext cx="486648" cy="486648"/>
            </a:xfrm>
            <a:prstGeom prst="rect">
              <a:avLst/>
            </a:prstGeom>
          </p:spPr>
        </p:pic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7125F1FD-9A98-46B9-A6BC-7B66C8615187}"/>
                </a:ext>
              </a:extLst>
            </p:cNvPr>
            <p:cNvSpPr/>
            <p:nvPr/>
          </p:nvSpPr>
          <p:spPr>
            <a:xfrm>
              <a:off x="532421" y="4705893"/>
              <a:ext cx="8567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rgbClr val="21D8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</a:t>
              </a:r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8757D852-64F8-435C-956F-145A25C3B774}"/>
              </a:ext>
            </a:extLst>
          </p:cNvPr>
          <p:cNvGrpSpPr/>
          <p:nvPr/>
        </p:nvGrpSpPr>
        <p:grpSpPr>
          <a:xfrm>
            <a:off x="2170721" y="4605460"/>
            <a:ext cx="2241943" cy="1777533"/>
            <a:chOff x="2170721" y="4605460"/>
            <a:chExt cx="2241943" cy="1777533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1546BA61-9239-4EB9-AB34-F0F5C3BC3D34}"/>
                </a:ext>
              </a:extLst>
            </p:cNvPr>
            <p:cNvGrpSpPr/>
            <p:nvPr/>
          </p:nvGrpSpPr>
          <p:grpSpPr>
            <a:xfrm>
              <a:off x="2457800" y="4605460"/>
              <a:ext cx="1954864" cy="1777533"/>
              <a:chOff x="355004" y="4605460"/>
              <a:chExt cx="1954864" cy="1777533"/>
            </a:xfrm>
          </p:grpSpPr>
          <p:sp>
            <p:nvSpPr>
              <p:cNvPr id="16" name="Elipse 15">
                <a:extLst>
                  <a:ext uri="{FF2B5EF4-FFF2-40B4-BE49-F238E27FC236}">
                    <a16:creationId xmlns:a16="http://schemas.microsoft.com/office/drawing/2014/main" id="{9A21249A-1582-4107-BEEB-1FD3F1C1FE04}"/>
                  </a:ext>
                </a:extLst>
              </p:cNvPr>
              <p:cNvSpPr/>
              <p:nvPr/>
            </p:nvSpPr>
            <p:spPr>
              <a:xfrm>
                <a:off x="946613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21D8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7" name="Retângulo 16">
                <a:extLst>
                  <a:ext uri="{FF2B5EF4-FFF2-40B4-BE49-F238E27FC236}">
                    <a16:creationId xmlns:a16="http://schemas.microsoft.com/office/drawing/2014/main" id="{ABB8D306-7940-44B7-8FA8-D3A97CE48931}"/>
                  </a:ext>
                </a:extLst>
              </p:cNvPr>
              <p:cNvSpPr/>
              <p:nvPr/>
            </p:nvSpPr>
            <p:spPr>
              <a:xfrm>
                <a:off x="355004" y="5428886"/>
                <a:ext cx="19548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Instrumento de política monetária para controlar os juros e a inflação</a:t>
                </a:r>
              </a:p>
            </p:txBody>
          </p:sp>
        </p:grpSp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D57C501F-9704-4740-B9FC-65446998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2054" y="4706529"/>
              <a:ext cx="516388" cy="516388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4978547A-4725-457E-924A-4719CA69B693}"/>
                </a:ext>
              </a:extLst>
            </p:cNvPr>
            <p:cNvSpPr/>
            <p:nvPr/>
          </p:nvSpPr>
          <p:spPr>
            <a:xfrm>
              <a:off x="2170721" y="4705893"/>
              <a:ext cx="856778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rgbClr val="21D8D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C753712-E79D-48E4-A22A-A0D0D83F05B0}"/>
              </a:ext>
            </a:extLst>
          </p:cNvPr>
          <p:cNvGrpSpPr/>
          <p:nvPr/>
        </p:nvGrpSpPr>
        <p:grpSpPr>
          <a:xfrm>
            <a:off x="6286198" y="869509"/>
            <a:ext cx="4924727" cy="2250270"/>
            <a:chOff x="6286198" y="869509"/>
            <a:chExt cx="4924727" cy="2250270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72C1FDE7-EAC7-4CC1-BEEA-20CA92F952BC}"/>
                </a:ext>
              </a:extLst>
            </p:cNvPr>
            <p:cNvSpPr/>
            <p:nvPr/>
          </p:nvSpPr>
          <p:spPr>
            <a:xfrm>
              <a:off x="6286198" y="2827909"/>
              <a:ext cx="291870" cy="291870"/>
            </a:xfrm>
            <a:prstGeom prst="ellipse">
              <a:avLst/>
            </a:prstGeom>
            <a:solidFill>
              <a:srgbClr val="21D8DE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B5D9975C-DB6D-48D5-A11E-2EDC94D6A240}"/>
                </a:ext>
              </a:extLst>
            </p:cNvPr>
            <p:cNvCxnSpPr>
              <a:cxnSpLocks/>
            </p:cNvCxnSpPr>
            <p:nvPr/>
          </p:nvCxnSpPr>
          <p:spPr>
            <a:xfrm>
              <a:off x="6578068" y="2973844"/>
              <a:ext cx="4632857" cy="0"/>
            </a:xfrm>
            <a:prstGeom prst="line">
              <a:avLst/>
            </a:prstGeom>
            <a:ln w="38100">
              <a:solidFill>
                <a:srgbClr val="4D4D4D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83D12E1C-DEC1-45E1-8856-3B0A4F68FB49}"/>
                </a:ext>
              </a:extLst>
            </p:cNvPr>
            <p:cNvSpPr/>
            <p:nvPr/>
          </p:nvSpPr>
          <p:spPr>
            <a:xfrm>
              <a:off x="7077075" y="869509"/>
              <a:ext cx="4011477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pt-BR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Quais os </a:t>
              </a:r>
              <a:r>
                <a:rPr lang="pt-BR" sz="44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impactos</a:t>
              </a:r>
              <a:r>
                <a:rPr lang="pt-BR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taxa Selic</a:t>
              </a:r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id="{60BA48BD-7555-4C87-99B1-088A609D075F}"/>
              </a:ext>
            </a:extLst>
          </p:cNvPr>
          <p:cNvGrpSpPr/>
          <p:nvPr/>
        </p:nvGrpSpPr>
        <p:grpSpPr>
          <a:xfrm>
            <a:off x="8845567" y="3238470"/>
            <a:ext cx="2268361" cy="756627"/>
            <a:chOff x="8997967" y="3238470"/>
            <a:chExt cx="2268361" cy="756627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6604A625-1799-4838-A334-C37B0827306A}"/>
                </a:ext>
              </a:extLst>
            </p:cNvPr>
            <p:cNvGrpSpPr/>
            <p:nvPr/>
          </p:nvGrpSpPr>
          <p:grpSpPr>
            <a:xfrm>
              <a:off x="8997967" y="3238470"/>
              <a:ext cx="2268361" cy="756627"/>
              <a:chOff x="529247" y="4605460"/>
              <a:chExt cx="2268361" cy="756627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43C0AB2C-EB00-4979-BE7D-C04105137A70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E5C4FB39-8543-4B8A-BF94-EF3500FC9B0B}"/>
                  </a:ext>
                </a:extLst>
              </p:cNvPr>
              <p:cNvSpPr/>
              <p:nvPr/>
            </p:nvSpPr>
            <p:spPr>
              <a:xfrm>
                <a:off x="1285874" y="4830368"/>
                <a:ext cx="151173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 </a:t>
                </a:r>
                <a:r>
                  <a:rPr lang="pt-B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crédito</a:t>
                </a:r>
              </a:p>
            </p:txBody>
          </p:sp>
        </p:grp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D1D06AAB-8FEC-4C27-8163-2D04532F35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18087" y="3368300"/>
              <a:ext cx="516388" cy="482811"/>
            </a:xfrm>
            <a:prstGeom prst="rect">
              <a:avLst/>
            </a:prstGeom>
          </p:spPr>
        </p:pic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DBDF24DC-2AF2-41A7-A7BB-C4ECDAE3B49C}"/>
              </a:ext>
            </a:extLst>
          </p:cNvPr>
          <p:cNvGrpSpPr/>
          <p:nvPr/>
        </p:nvGrpSpPr>
        <p:grpSpPr>
          <a:xfrm>
            <a:off x="8845567" y="4278530"/>
            <a:ext cx="2527567" cy="756627"/>
            <a:chOff x="8997967" y="4278530"/>
            <a:chExt cx="2527567" cy="756627"/>
          </a:xfrm>
        </p:grpSpPr>
        <p:grpSp>
          <p:nvGrpSpPr>
            <p:cNvPr id="44" name="Agrupar 43">
              <a:extLst>
                <a:ext uri="{FF2B5EF4-FFF2-40B4-BE49-F238E27FC236}">
                  <a16:creationId xmlns:a16="http://schemas.microsoft.com/office/drawing/2014/main" id="{0B22F3AC-E39E-4576-94D1-0CE463E122DC}"/>
                </a:ext>
              </a:extLst>
            </p:cNvPr>
            <p:cNvGrpSpPr/>
            <p:nvPr/>
          </p:nvGrpSpPr>
          <p:grpSpPr>
            <a:xfrm>
              <a:off x="8997967" y="4278530"/>
              <a:ext cx="2527567" cy="756627"/>
              <a:chOff x="529247" y="4605460"/>
              <a:chExt cx="2527567" cy="756627"/>
            </a:xfrm>
          </p:grpSpPr>
          <p:sp>
            <p:nvSpPr>
              <p:cNvPr id="45" name="Elipse 44">
                <a:extLst>
                  <a:ext uri="{FF2B5EF4-FFF2-40B4-BE49-F238E27FC236}">
                    <a16:creationId xmlns:a16="http://schemas.microsoft.com/office/drawing/2014/main" id="{3BC77AEE-4213-4FE7-A234-4102141B9412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6" name="Retângulo 45">
                <a:extLst>
                  <a:ext uri="{FF2B5EF4-FFF2-40B4-BE49-F238E27FC236}">
                    <a16:creationId xmlns:a16="http://schemas.microsoft.com/office/drawing/2014/main" id="{0382C929-B800-442C-8A74-397B751BE1EF}"/>
                  </a:ext>
                </a:extLst>
              </p:cNvPr>
              <p:cNvSpPr/>
              <p:nvPr/>
            </p:nvSpPr>
            <p:spPr>
              <a:xfrm>
                <a:off x="1285874" y="4725526"/>
                <a:ext cx="177094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investimentos em </a:t>
                </a:r>
                <a:r>
                  <a:rPr lang="pt-B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Renda Fixa</a:t>
                </a:r>
              </a:p>
            </p:txBody>
          </p:sp>
        </p:grpSp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85D80140-83AD-40A0-9E77-6BD999E8A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75" y="4407350"/>
              <a:ext cx="482811" cy="482811"/>
            </a:xfrm>
            <a:prstGeom prst="rect">
              <a:avLst/>
            </a:prstGeom>
          </p:spPr>
        </p:pic>
      </p:grpSp>
      <p:grpSp>
        <p:nvGrpSpPr>
          <p:cNvPr id="56" name="Agrupar 55">
            <a:extLst>
              <a:ext uri="{FF2B5EF4-FFF2-40B4-BE49-F238E27FC236}">
                <a16:creationId xmlns:a16="http://schemas.microsoft.com/office/drawing/2014/main" id="{0B1E088C-8B5A-423A-A98B-42B944BF6938}"/>
              </a:ext>
            </a:extLst>
          </p:cNvPr>
          <p:cNvGrpSpPr/>
          <p:nvPr/>
        </p:nvGrpSpPr>
        <p:grpSpPr>
          <a:xfrm>
            <a:off x="8845567" y="5308123"/>
            <a:ext cx="2689837" cy="767094"/>
            <a:chOff x="8997967" y="5308123"/>
            <a:chExt cx="2689837" cy="767094"/>
          </a:xfrm>
        </p:grpSpPr>
        <p:grpSp>
          <p:nvGrpSpPr>
            <p:cNvPr id="47" name="Agrupar 46">
              <a:extLst>
                <a:ext uri="{FF2B5EF4-FFF2-40B4-BE49-F238E27FC236}">
                  <a16:creationId xmlns:a16="http://schemas.microsoft.com/office/drawing/2014/main" id="{6FE1BD5F-D15E-4321-AE9F-DCC5997F0DC8}"/>
                </a:ext>
              </a:extLst>
            </p:cNvPr>
            <p:cNvGrpSpPr/>
            <p:nvPr/>
          </p:nvGrpSpPr>
          <p:grpSpPr>
            <a:xfrm>
              <a:off x="8997967" y="5308123"/>
              <a:ext cx="2689837" cy="767094"/>
              <a:chOff x="529247" y="4594993"/>
              <a:chExt cx="2689837" cy="767094"/>
            </a:xfrm>
          </p:grpSpPr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DB2D998A-4D5E-49B2-838A-15B358F6FE45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49" name="Retângulo 48">
                <a:extLst>
                  <a:ext uri="{FF2B5EF4-FFF2-40B4-BE49-F238E27FC236}">
                    <a16:creationId xmlns:a16="http://schemas.microsoft.com/office/drawing/2014/main" id="{13F07108-4795-46C8-9741-F32AEDF3540E}"/>
                  </a:ext>
                </a:extLst>
              </p:cNvPr>
              <p:cNvSpPr/>
              <p:nvPr/>
            </p:nvSpPr>
            <p:spPr>
              <a:xfrm>
                <a:off x="1285874" y="4594993"/>
                <a:ext cx="1933210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Nos investimentos </a:t>
                </a:r>
                <a:b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pt-B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Renda Variável </a:t>
                </a: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(ações de empresas)</a:t>
                </a:r>
              </a:p>
            </p:txBody>
          </p:sp>
        </p:grpSp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F0C5A992-8F9F-4A6D-B50F-A359CC7AF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34875" y="5436050"/>
              <a:ext cx="482811" cy="48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78625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2">
            <a:extLst>
              <a:ext uri="{FF2B5EF4-FFF2-40B4-BE49-F238E27FC236}">
                <a16:creationId xmlns:a16="http://schemas.microsoft.com/office/drawing/2014/main" id="{71C11C61-1777-472C-8C6C-8656B3118A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CEC38D-EA53-4EA9-A1FA-8DCD31D010B8}"/>
              </a:ext>
            </a:extLst>
          </p:cNvPr>
          <p:cNvGrpSpPr/>
          <p:nvPr/>
        </p:nvGrpSpPr>
        <p:grpSpPr>
          <a:xfrm>
            <a:off x="5483047" y="-1372472"/>
            <a:ext cx="9793165" cy="9793165"/>
            <a:chOff x="5483047" y="-1372472"/>
            <a:chExt cx="9793165" cy="9793165"/>
          </a:xfrm>
        </p:grpSpPr>
        <p:sp>
          <p:nvSpPr>
            <p:cNvPr id="14" name="Corda 13">
              <a:extLst>
                <a:ext uri="{FF2B5EF4-FFF2-40B4-BE49-F238E27FC236}">
                  <a16:creationId xmlns:a16="http://schemas.microsoft.com/office/drawing/2014/main" id="{500F96DA-5410-4259-B1CE-7E8F60D16243}"/>
                </a:ext>
              </a:extLst>
            </p:cNvPr>
            <p:cNvSpPr/>
            <p:nvPr/>
          </p:nvSpPr>
          <p:spPr>
            <a:xfrm rot="1381191">
              <a:off x="5483047" y="-1372472"/>
              <a:ext cx="9793165" cy="9793165"/>
            </a:xfrm>
            <a:prstGeom prst="chord">
              <a:avLst/>
            </a:prstGeom>
            <a:solidFill>
              <a:srgbClr val="21D8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BC50D2B-622C-45AD-A6ED-4DAFDD17AB1D}"/>
                </a:ext>
              </a:extLst>
            </p:cNvPr>
            <p:cNvGrpSpPr/>
            <p:nvPr/>
          </p:nvGrpSpPr>
          <p:grpSpPr>
            <a:xfrm>
              <a:off x="6476744" y="2598485"/>
              <a:ext cx="2375447" cy="2375447"/>
              <a:chOff x="6476744" y="2598485"/>
              <a:chExt cx="2375447" cy="2375447"/>
            </a:xfrm>
          </p:grpSpPr>
          <p:sp>
            <p:nvSpPr>
              <p:cNvPr id="12" name="Elipse 11">
                <a:extLst>
                  <a:ext uri="{FF2B5EF4-FFF2-40B4-BE49-F238E27FC236}">
                    <a16:creationId xmlns:a16="http://schemas.microsoft.com/office/drawing/2014/main" id="{7AE47160-75E3-4F65-9C9C-7E4519F26351}"/>
                  </a:ext>
                </a:extLst>
              </p:cNvPr>
              <p:cNvSpPr/>
              <p:nvPr/>
            </p:nvSpPr>
            <p:spPr>
              <a:xfrm>
                <a:off x="6476744" y="2598485"/>
                <a:ext cx="2375447" cy="2375447"/>
              </a:xfrm>
              <a:prstGeom prst="ellipse">
                <a:avLst/>
              </a:prstGeom>
              <a:solidFill>
                <a:srgbClr val="21D8DE"/>
              </a:solidFill>
              <a:ln w="38100">
                <a:solidFill>
                  <a:srgbClr val="26A7C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pic>
            <p:nvPicPr>
              <p:cNvPr id="19" name="Imagem 18">
                <a:extLst>
                  <a:ext uri="{FF2B5EF4-FFF2-40B4-BE49-F238E27FC236}">
                    <a16:creationId xmlns:a16="http://schemas.microsoft.com/office/drawing/2014/main" id="{6166926A-F2B0-4732-B703-834CEF39D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7104" y="3106932"/>
                <a:ext cx="1385848" cy="1385848"/>
              </a:xfrm>
              <a:prstGeom prst="rect">
                <a:avLst/>
              </a:prstGeom>
            </p:spPr>
          </p:pic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B3166A4-03AA-4327-8D54-5E97E596E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8506"/>
            <a:ext cx="12191999" cy="1325563"/>
          </a:xfrm>
        </p:spPr>
        <p:txBody>
          <a:bodyPr>
            <a:no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Desmistificando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</a:t>
            </a:r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Renda 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Variável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4EF62B55-E95B-4A24-88E7-448883D5AFB5}"/>
              </a:ext>
            </a:extLst>
          </p:cNvPr>
          <p:cNvSpPr/>
          <p:nvPr/>
        </p:nvSpPr>
        <p:spPr>
          <a:xfrm>
            <a:off x="2442038" y="5042326"/>
            <a:ext cx="2629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Fixa </a:t>
            </a:r>
            <a:br>
              <a:rPr lang="pt-BR" sz="2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empréstimos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0F38066-7F53-40A8-9861-A7E72194A5CD}"/>
              </a:ext>
            </a:extLst>
          </p:cNvPr>
          <p:cNvSpPr/>
          <p:nvPr/>
        </p:nvSpPr>
        <p:spPr>
          <a:xfrm>
            <a:off x="6238143" y="5042326"/>
            <a:ext cx="27910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Variável</a:t>
            </a:r>
            <a:br>
              <a:rPr lang="pt-BR" sz="2800" b="1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>
                <a:solidFill>
                  <a:srgbClr val="4D4D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propriedade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A0BCAA-7604-41AB-ADEA-38635D7C23D4}"/>
              </a:ext>
            </a:extLst>
          </p:cNvPr>
          <p:cNvGrpSpPr/>
          <p:nvPr/>
        </p:nvGrpSpPr>
        <p:grpSpPr>
          <a:xfrm>
            <a:off x="2530054" y="2598485"/>
            <a:ext cx="2375447" cy="2375447"/>
            <a:chOff x="2530054" y="2598485"/>
            <a:chExt cx="2375447" cy="2375447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CAB7473E-E4B8-4E10-9D63-00A87A85D00F}"/>
                </a:ext>
              </a:extLst>
            </p:cNvPr>
            <p:cNvSpPr/>
            <p:nvPr/>
          </p:nvSpPr>
          <p:spPr>
            <a:xfrm>
              <a:off x="2530054" y="2598485"/>
              <a:ext cx="2375447" cy="2375447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21D8D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E258EC0C-FE22-4ED5-AB35-CCAEEAC7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441" y="3120580"/>
              <a:ext cx="1482225" cy="1385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29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5836369-9DC2-480A-967C-433B5660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8" name="Agrupar 17">
            <a:extLst>
              <a:ext uri="{FF2B5EF4-FFF2-40B4-BE49-F238E27FC236}">
                <a16:creationId xmlns:a16="http://schemas.microsoft.com/office/drawing/2014/main" id="{747402EE-8037-4D06-B30C-6AB8D28A0B80}"/>
              </a:ext>
            </a:extLst>
          </p:cNvPr>
          <p:cNvGrpSpPr/>
          <p:nvPr/>
        </p:nvGrpSpPr>
        <p:grpSpPr>
          <a:xfrm>
            <a:off x="2063553" y="1911250"/>
            <a:ext cx="1063409" cy="1132573"/>
            <a:chOff x="467544" y="2204864"/>
            <a:chExt cx="1458463" cy="1553321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80FE4216-3548-43C6-AC08-454F8AB8C2FB}"/>
                </a:ext>
              </a:extLst>
            </p:cNvPr>
            <p:cNvGrpSpPr/>
            <p:nvPr/>
          </p:nvGrpSpPr>
          <p:grpSpPr>
            <a:xfrm>
              <a:off x="467544" y="2204864"/>
              <a:ext cx="1458463" cy="1553321"/>
              <a:chOff x="449241" y="2031128"/>
              <a:chExt cx="1458463" cy="1553321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BD37ED05-5B1B-4092-9D13-BFBA22BFF279}"/>
                  </a:ext>
                </a:extLst>
              </p:cNvPr>
              <p:cNvSpPr/>
              <p:nvPr/>
            </p:nvSpPr>
            <p:spPr>
              <a:xfrm>
                <a:off x="467544" y="2031128"/>
                <a:ext cx="1440160" cy="144016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83">
                <a:extLst>
                  <a:ext uri="{FF2B5EF4-FFF2-40B4-BE49-F238E27FC236}">
                    <a16:creationId xmlns:a16="http://schemas.microsoft.com/office/drawing/2014/main" id="{AFA1C99D-5C9D-4D2A-8E9D-9FE63512BAEA}"/>
                  </a:ext>
                </a:extLst>
              </p:cNvPr>
              <p:cNvSpPr/>
              <p:nvPr/>
            </p:nvSpPr>
            <p:spPr>
              <a:xfrm>
                <a:off x="449241" y="3141805"/>
                <a:ext cx="1440160" cy="44264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25400" dist="635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Você</a:t>
                </a:r>
                <a:endParaRPr lang="pt-BR" sz="1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7905B01-BA29-4C4C-B4E0-D0C8700E8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971" y="2420469"/>
              <a:ext cx="781911" cy="781911"/>
            </a:xfrm>
            <a:prstGeom prst="rect">
              <a:avLst/>
            </a:prstGeom>
          </p:spPr>
        </p:pic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FEC53DCC-E267-4184-BA1B-BD01FB5CC89F}"/>
              </a:ext>
            </a:extLst>
          </p:cNvPr>
          <p:cNvGrpSpPr/>
          <p:nvPr/>
        </p:nvGrpSpPr>
        <p:grpSpPr>
          <a:xfrm>
            <a:off x="3441541" y="3853591"/>
            <a:ext cx="1050064" cy="727940"/>
            <a:chOff x="1155541" y="3853591"/>
            <a:chExt cx="1050064" cy="727940"/>
          </a:xfrm>
        </p:grpSpPr>
        <p:sp>
          <p:nvSpPr>
            <p:cNvPr id="42" name="Rectangle 83">
              <a:extLst>
                <a:ext uri="{FF2B5EF4-FFF2-40B4-BE49-F238E27FC236}">
                  <a16:creationId xmlns:a16="http://schemas.microsoft.com/office/drawing/2014/main" id="{91808C8E-899F-41A0-9899-DFF334802E90}"/>
                </a:ext>
              </a:extLst>
            </p:cNvPr>
            <p:cNvSpPr/>
            <p:nvPr/>
          </p:nvSpPr>
          <p:spPr>
            <a:xfrm>
              <a:off x="1155541" y="3853591"/>
              <a:ext cx="1050064" cy="322745"/>
            </a:xfrm>
            <a:prstGeom prst="rect">
              <a:avLst/>
            </a:prstGeom>
            <a:solidFill>
              <a:srgbClr val="FDC95A"/>
            </a:solidFill>
            <a:ln>
              <a:noFill/>
            </a:ln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Juros 10%</a:t>
              </a:r>
              <a:endParaRPr lang="pt-BR" sz="12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" name="Rectangle 83">
              <a:extLst>
                <a:ext uri="{FF2B5EF4-FFF2-40B4-BE49-F238E27FC236}">
                  <a16:creationId xmlns:a16="http://schemas.microsoft.com/office/drawing/2014/main" id="{4F2DE2C2-CEAA-4E64-A234-214F3E06E35C}"/>
                </a:ext>
              </a:extLst>
            </p:cNvPr>
            <p:cNvSpPr/>
            <p:nvPr/>
          </p:nvSpPr>
          <p:spPr>
            <a:xfrm>
              <a:off x="1155541" y="4258786"/>
              <a:ext cx="1050064" cy="322745"/>
            </a:xfrm>
            <a:prstGeom prst="rect">
              <a:avLst/>
            </a:prstGeom>
            <a:solidFill>
              <a:srgbClr val="FDC95A"/>
            </a:solidFill>
            <a:ln>
              <a:noFill/>
            </a:ln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3 meses</a:t>
              </a:r>
              <a:endParaRPr lang="pt-BR" sz="12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40" name="Imagem 39">
            <a:extLst>
              <a:ext uri="{FF2B5EF4-FFF2-40B4-BE49-F238E27FC236}">
                <a16:creationId xmlns:a16="http://schemas.microsoft.com/office/drawing/2014/main" id="{C186FC8B-45C7-4FCF-92E2-4870F55C9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310" y="3168387"/>
            <a:ext cx="588764" cy="588764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13ADDF8-17F3-4B70-AFAD-77AA79660408}"/>
              </a:ext>
            </a:extLst>
          </p:cNvPr>
          <p:cNvGrpSpPr/>
          <p:nvPr/>
        </p:nvGrpSpPr>
        <p:grpSpPr>
          <a:xfrm>
            <a:off x="4950759" y="1911250"/>
            <a:ext cx="5340839" cy="1694219"/>
            <a:chOff x="3426758" y="1911249"/>
            <a:chExt cx="5340839" cy="1694219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F7B9030-6FF0-4607-9743-53415972F9E4}"/>
                </a:ext>
              </a:extLst>
            </p:cNvPr>
            <p:cNvGrpSpPr/>
            <p:nvPr/>
          </p:nvGrpSpPr>
          <p:grpSpPr>
            <a:xfrm>
              <a:off x="3426758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80F845E3-5B3F-46AC-A5B8-FF890F888786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solidFill>
                <a:srgbClr val="90C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00BED6FF-08D8-4FD2-935B-D5E774EA6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0232" y="2428477"/>
                <a:ext cx="901903" cy="901903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2400807-3C9D-45F9-86FF-2B6B9C20E6BA}"/>
                </a:ext>
              </a:extLst>
            </p:cNvPr>
            <p:cNvGrpSpPr/>
            <p:nvPr/>
          </p:nvGrpSpPr>
          <p:grpSpPr>
            <a:xfrm>
              <a:off x="4857016" y="1911249"/>
              <a:ext cx="1050064" cy="1050064"/>
              <a:chOff x="5761304" y="2204864"/>
              <a:chExt cx="1440160" cy="1440160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4654FABC-3267-4155-A979-22AE6BBDF455}"/>
                  </a:ext>
                </a:extLst>
              </p:cNvPr>
              <p:cNvGrpSpPr/>
              <p:nvPr/>
            </p:nvGrpSpPr>
            <p:grpSpPr>
              <a:xfrm>
                <a:off x="5761304" y="2204864"/>
                <a:ext cx="1440160" cy="1440160"/>
                <a:chOff x="4161104" y="2204864"/>
                <a:chExt cx="1440160" cy="1440160"/>
              </a:xfrm>
              <a:solidFill>
                <a:srgbClr val="90C9EE"/>
              </a:solidFill>
            </p:grpSpPr>
            <p:sp>
              <p:nvSpPr>
                <p:cNvPr id="26" name="Elipse 25">
                  <a:extLst>
                    <a:ext uri="{FF2B5EF4-FFF2-40B4-BE49-F238E27FC236}">
                      <a16:creationId xmlns:a16="http://schemas.microsoft.com/office/drawing/2014/main" id="{286349C5-0A78-4CF0-8B26-5F1CB4146938}"/>
                    </a:ext>
                  </a:extLst>
                </p:cNvPr>
                <p:cNvSpPr/>
                <p:nvPr/>
              </p:nvSpPr>
              <p:spPr>
                <a:xfrm>
                  <a:off x="4161104" y="2204864"/>
                  <a:ext cx="1440160" cy="1440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Imagem 26">
                  <a:extLst>
                    <a:ext uri="{FF2B5EF4-FFF2-40B4-BE49-F238E27FC236}">
                      <a16:creationId xmlns:a16="http://schemas.microsoft.com/office/drawing/2014/main" id="{9B1671C8-2201-4980-B395-10AF1C843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0232" y="2428477"/>
                  <a:ext cx="901903" cy="901903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4CC01C8D-BA7B-4FFC-BABD-E2CA0AD51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144" y="2924944"/>
                <a:ext cx="242477" cy="242477"/>
              </a:xfrm>
              <a:prstGeom prst="rect">
                <a:avLst/>
              </a:prstGeom>
            </p:spPr>
          </p:pic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4BB73422-4311-4447-A8FC-52137E724AB1}"/>
                </a:ext>
              </a:extLst>
            </p:cNvPr>
            <p:cNvGrpSpPr/>
            <p:nvPr/>
          </p:nvGrpSpPr>
          <p:grpSpPr>
            <a:xfrm>
              <a:off x="6287274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651EE9EE-A6DA-47C1-A87D-440196C16038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5C1E3EEC-3ED3-44B3-A363-25C1AAFBD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0232" y="2473992"/>
                <a:ext cx="901903" cy="901903"/>
              </a:xfrm>
              <a:prstGeom prst="rect">
                <a:avLst/>
              </a:prstGeom>
              <a:grpFill/>
            </p:spPr>
          </p:pic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1FA0B11-7A3D-47B8-821E-154CE8AAC35B}"/>
                </a:ext>
              </a:extLst>
            </p:cNvPr>
            <p:cNvGrpSpPr/>
            <p:nvPr/>
          </p:nvGrpSpPr>
          <p:grpSpPr>
            <a:xfrm>
              <a:off x="7717533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EC996A79-F9CE-467D-B239-4A4415C7FC73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3018D7B0-3BB3-4C79-894F-8EC8D5B4A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3788" y="2473992"/>
                <a:ext cx="840151" cy="840151"/>
              </a:xfrm>
              <a:prstGeom prst="rect">
                <a:avLst/>
              </a:prstGeom>
              <a:grpFill/>
            </p:spPr>
          </p:pic>
        </p:grp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CBAAF9FD-E277-4CD5-B4F9-F1999DCA7A2C}"/>
                </a:ext>
              </a:extLst>
            </p:cNvPr>
            <p:cNvSpPr/>
            <p:nvPr/>
          </p:nvSpPr>
          <p:spPr>
            <a:xfrm>
              <a:off x="3959604" y="2952924"/>
              <a:ext cx="1468073" cy="243281"/>
            </a:xfrm>
            <a:custGeom>
              <a:avLst/>
              <a:gdLst>
                <a:gd name="connsiteX0" fmla="*/ 0 w 1468073"/>
                <a:gd name="connsiteY0" fmla="*/ 0 h 243281"/>
                <a:gd name="connsiteX1" fmla="*/ 0 w 1468073"/>
                <a:gd name="connsiteY1" fmla="*/ 243281 h 243281"/>
                <a:gd name="connsiteX2" fmla="*/ 1468073 w 1468073"/>
                <a:gd name="connsiteY2" fmla="*/ 243281 h 243281"/>
                <a:gd name="connsiteX3" fmla="*/ 1468073 w 1468073"/>
                <a:gd name="connsiteY3" fmla="*/ 0 h 24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073" h="243281">
                  <a:moveTo>
                    <a:pt x="0" y="0"/>
                  </a:moveTo>
                  <a:lnTo>
                    <a:pt x="0" y="243281"/>
                  </a:lnTo>
                  <a:lnTo>
                    <a:pt x="1468073" y="243281"/>
                  </a:lnTo>
                  <a:lnTo>
                    <a:pt x="1468073" y="0"/>
                  </a:lnTo>
                </a:path>
              </a:pathLst>
            </a:custGeom>
            <a:noFill/>
            <a:ln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718A158-C88B-4FE4-9F71-1D654B6BB789}"/>
                </a:ext>
              </a:extLst>
            </p:cNvPr>
            <p:cNvSpPr/>
            <p:nvPr/>
          </p:nvSpPr>
          <p:spPr>
            <a:xfrm>
              <a:off x="4262051" y="2795210"/>
              <a:ext cx="810258" cy="810258"/>
            </a:xfrm>
            <a:prstGeom prst="ellipse">
              <a:avLst/>
            </a:prstGeom>
            <a:solidFill>
              <a:srgbClr val="EFEFED"/>
            </a:solidFill>
            <a:ln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7089D398-BFA9-48E0-AB25-FF21888CB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690" y="2923644"/>
              <a:ext cx="588764" cy="588764"/>
            </a:xfrm>
            <a:prstGeom prst="rect">
              <a:avLst/>
            </a:prstGeom>
          </p:spPr>
        </p:pic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60407EDC-A3EC-46E2-8527-A5C1DAAB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612" y="2225264"/>
              <a:ext cx="407959" cy="407959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6FDAA2BA-8314-47EF-9DB6-5362E67F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795" y="2225264"/>
              <a:ext cx="407959" cy="407959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26A30E4B-86B9-4075-8359-F232F5480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702" y="2225264"/>
              <a:ext cx="407959" cy="407959"/>
            </a:xfrm>
            <a:prstGeom prst="rect">
              <a:avLst/>
            </a:prstGeom>
          </p:spPr>
        </p:pic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4433503C-11F3-4552-AC9D-89690E8276B7}"/>
              </a:ext>
            </a:extLst>
          </p:cNvPr>
          <p:cNvGrpSpPr/>
          <p:nvPr/>
        </p:nvGrpSpPr>
        <p:grpSpPr>
          <a:xfrm>
            <a:off x="3126962" y="1911249"/>
            <a:ext cx="1443603" cy="1845902"/>
            <a:chOff x="1602961" y="1911249"/>
            <a:chExt cx="1443603" cy="1845902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146A6305-87B8-41F4-8374-D462FC468E9E}"/>
                </a:ext>
              </a:extLst>
            </p:cNvPr>
            <p:cNvGrpSpPr/>
            <p:nvPr/>
          </p:nvGrpSpPr>
          <p:grpSpPr>
            <a:xfrm>
              <a:off x="1983155" y="1911249"/>
              <a:ext cx="1063409" cy="1132573"/>
              <a:chOff x="2267744" y="2204864"/>
              <a:chExt cx="1458463" cy="1553321"/>
            </a:xfrm>
          </p:grpSpPr>
          <p:grpSp>
            <p:nvGrpSpPr>
              <p:cNvPr id="12" name="Agrupar 11">
                <a:extLst>
                  <a:ext uri="{FF2B5EF4-FFF2-40B4-BE49-F238E27FC236}">
                    <a16:creationId xmlns:a16="http://schemas.microsoft.com/office/drawing/2014/main" id="{CFEBC737-9C6A-401B-95B8-2C03AF8803B1}"/>
                  </a:ext>
                </a:extLst>
              </p:cNvPr>
              <p:cNvGrpSpPr/>
              <p:nvPr/>
            </p:nvGrpSpPr>
            <p:grpSpPr>
              <a:xfrm>
                <a:off x="2267744" y="2204864"/>
                <a:ext cx="1458463" cy="1553321"/>
                <a:chOff x="449241" y="2031128"/>
                <a:chExt cx="1458463" cy="1553321"/>
              </a:xfrm>
            </p:grpSpPr>
            <p:sp>
              <p:nvSpPr>
                <p:cNvPr id="13" name="Elipse 12">
                  <a:extLst>
                    <a:ext uri="{FF2B5EF4-FFF2-40B4-BE49-F238E27FC236}">
                      <a16:creationId xmlns:a16="http://schemas.microsoft.com/office/drawing/2014/main" id="{CF39C832-D850-4A3A-89AE-98E53A875324}"/>
                    </a:ext>
                  </a:extLst>
                </p:cNvPr>
                <p:cNvSpPr/>
                <p:nvPr/>
              </p:nvSpPr>
              <p:spPr>
                <a:xfrm>
                  <a:off x="467544" y="2031128"/>
                  <a:ext cx="1440160" cy="1440160"/>
                </a:xfrm>
                <a:prstGeom prst="ellipse">
                  <a:avLst/>
                </a:prstGeom>
                <a:solidFill>
                  <a:srgbClr val="FFA8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83">
                  <a:extLst>
                    <a:ext uri="{FF2B5EF4-FFF2-40B4-BE49-F238E27FC236}">
                      <a16:creationId xmlns:a16="http://schemas.microsoft.com/office/drawing/2014/main" id="{BEABE940-B76F-454E-84C4-C29A2AB85396}"/>
                    </a:ext>
                  </a:extLst>
                </p:cNvPr>
                <p:cNvSpPr/>
                <p:nvPr/>
              </p:nvSpPr>
              <p:spPr>
                <a:xfrm>
                  <a:off x="449241" y="3141805"/>
                  <a:ext cx="1440160" cy="4426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Cunhado</a:t>
                  </a:r>
                  <a:endParaRPr lang="pt-B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76C1C2FD-4369-4DCF-B805-9328C4EAB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5171" y="2420469"/>
                <a:ext cx="781911" cy="781911"/>
              </a:xfrm>
              <a:prstGeom prst="rect">
                <a:avLst/>
              </a:prstGeom>
            </p:spPr>
          </p:pic>
        </p:grpSp>
        <p:grpSp>
          <p:nvGrpSpPr>
            <p:cNvPr id="68" name="Agrupar 67">
              <a:extLst>
                <a:ext uri="{FF2B5EF4-FFF2-40B4-BE49-F238E27FC236}">
                  <a16:creationId xmlns:a16="http://schemas.microsoft.com/office/drawing/2014/main" id="{397F5578-8C46-4FFD-8A5F-BAD1F27ACB48}"/>
                </a:ext>
              </a:extLst>
            </p:cNvPr>
            <p:cNvGrpSpPr/>
            <p:nvPr/>
          </p:nvGrpSpPr>
          <p:grpSpPr>
            <a:xfrm>
              <a:off x="1602961" y="3168387"/>
              <a:ext cx="1184630" cy="588764"/>
              <a:chOff x="1602961" y="3168387"/>
              <a:chExt cx="1184630" cy="588764"/>
            </a:xfrm>
          </p:grpSpPr>
          <p:pic>
            <p:nvPicPr>
              <p:cNvPr id="54" name="Imagem 53">
                <a:extLst>
                  <a:ext uri="{FF2B5EF4-FFF2-40B4-BE49-F238E27FC236}">
                    <a16:creationId xmlns:a16="http://schemas.microsoft.com/office/drawing/2014/main" id="{844263FB-2E67-4F06-B7EA-686AF2483D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2961" y="3258789"/>
                <a:ext cx="407959" cy="407959"/>
              </a:xfrm>
              <a:prstGeom prst="rect">
                <a:avLst/>
              </a:prstGeom>
            </p:spPr>
          </p:pic>
          <p:pic>
            <p:nvPicPr>
              <p:cNvPr id="55" name="Imagem 54">
                <a:extLst>
                  <a:ext uri="{FF2B5EF4-FFF2-40B4-BE49-F238E27FC236}">
                    <a16:creationId xmlns:a16="http://schemas.microsoft.com/office/drawing/2014/main" id="{261FD78B-5604-4FFA-B9B9-A263453F8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8827" y="3168387"/>
                <a:ext cx="588764" cy="588764"/>
              </a:xfrm>
              <a:prstGeom prst="rect">
                <a:avLst/>
              </a:prstGeom>
            </p:spPr>
          </p:pic>
        </p:grpSp>
      </p:grpSp>
      <p:pic>
        <p:nvPicPr>
          <p:cNvPr id="56" name="Imagem 55">
            <a:extLst>
              <a:ext uri="{FF2B5EF4-FFF2-40B4-BE49-F238E27FC236}">
                <a16:creationId xmlns:a16="http://schemas.microsoft.com/office/drawing/2014/main" id="{C8E0C6A2-EB83-4BA4-B613-AE2C6A39A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847" y="3121232"/>
            <a:ext cx="588764" cy="588764"/>
          </a:xfrm>
          <a:prstGeom prst="rect">
            <a:avLst/>
          </a:prstGeom>
        </p:spPr>
      </p:pic>
      <p:pic>
        <p:nvPicPr>
          <p:cNvPr id="57" name="Imagem 56">
            <a:extLst>
              <a:ext uri="{FF2B5EF4-FFF2-40B4-BE49-F238E27FC236}">
                <a16:creationId xmlns:a16="http://schemas.microsoft.com/office/drawing/2014/main" id="{EA26AEE7-52B5-4031-A2BC-8AA0C9C689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10" y="2994802"/>
            <a:ext cx="588764" cy="588764"/>
          </a:xfrm>
          <a:prstGeom prst="rect">
            <a:avLst/>
          </a:prstGeom>
        </p:spPr>
      </p:pic>
      <p:pic>
        <p:nvPicPr>
          <p:cNvPr id="58" name="Imagem 57">
            <a:extLst>
              <a:ext uri="{FF2B5EF4-FFF2-40B4-BE49-F238E27FC236}">
                <a16:creationId xmlns:a16="http://schemas.microsoft.com/office/drawing/2014/main" id="{75BDBD4F-D584-4291-B2A8-3B25B136F5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676" y="3457135"/>
            <a:ext cx="588764" cy="588764"/>
          </a:xfrm>
          <a:prstGeom prst="rect">
            <a:avLst/>
          </a:prstGeom>
        </p:spPr>
      </p:pic>
      <p:sp>
        <p:nvSpPr>
          <p:cNvPr id="61" name="Forma Livre: Forma 60">
            <a:extLst>
              <a:ext uri="{FF2B5EF4-FFF2-40B4-BE49-F238E27FC236}">
                <a16:creationId xmlns:a16="http://schemas.microsoft.com/office/drawing/2014/main" id="{5BDEFC42-4E7A-4E8E-B129-D1371685688F}"/>
              </a:ext>
            </a:extLst>
          </p:cNvPr>
          <p:cNvSpPr/>
          <p:nvPr/>
        </p:nvSpPr>
        <p:spPr>
          <a:xfrm>
            <a:off x="2529840" y="3020037"/>
            <a:ext cx="7257316" cy="2692866"/>
          </a:xfrm>
          <a:custGeom>
            <a:avLst/>
            <a:gdLst>
              <a:gd name="connsiteX0" fmla="*/ 7550092 w 7550092"/>
              <a:gd name="connsiteY0" fmla="*/ 922789 h 2692866"/>
              <a:gd name="connsiteX1" fmla="*/ 7550092 w 7550092"/>
              <a:gd name="connsiteY1" fmla="*/ 2692866 h 2692866"/>
              <a:gd name="connsiteX2" fmla="*/ 0 w 7550092"/>
              <a:gd name="connsiteY2" fmla="*/ 2692866 h 2692866"/>
              <a:gd name="connsiteX3" fmla="*/ 0 w 7550092"/>
              <a:gd name="connsiteY3" fmla="*/ 0 h 26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0092" h="2692866">
                <a:moveTo>
                  <a:pt x="7550092" y="922789"/>
                </a:moveTo>
                <a:lnTo>
                  <a:pt x="7550092" y="2692866"/>
                </a:lnTo>
                <a:lnTo>
                  <a:pt x="0" y="2692866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Agrupar 70">
            <a:extLst>
              <a:ext uri="{FF2B5EF4-FFF2-40B4-BE49-F238E27FC236}">
                <a16:creationId xmlns:a16="http://schemas.microsoft.com/office/drawing/2014/main" id="{9DBB5E80-2843-4F52-9970-45B02605729B}"/>
              </a:ext>
            </a:extLst>
          </p:cNvPr>
          <p:cNvGrpSpPr/>
          <p:nvPr/>
        </p:nvGrpSpPr>
        <p:grpSpPr>
          <a:xfrm>
            <a:off x="1760969" y="4791674"/>
            <a:ext cx="2271218" cy="1665730"/>
            <a:chOff x="552897" y="4986105"/>
            <a:chExt cx="2271218" cy="1665730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C6B67A62-22B2-4C70-BA98-59657A2855DE}"/>
                </a:ext>
              </a:extLst>
            </p:cNvPr>
            <p:cNvSpPr/>
            <p:nvPr/>
          </p:nvSpPr>
          <p:spPr>
            <a:xfrm>
              <a:off x="880844" y="4986105"/>
              <a:ext cx="1665730" cy="1665730"/>
            </a:xfrm>
            <a:prstGeom prst="ellipse">
              <a:avLst/>
            </a:prstGeom>
            <a:solidFill>
              <a:srgbClr val="EFEFE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Imagem 58">
              <a:extLst>
                <a:ext uri="{FF2B5EF4-FFF2-40B4-BE49-F238E27FC236}">
                  <a16:creationId xmlns:a16="http://schemas.microsoft.com/office/drawing/2014/main" id="{7A821655-4C2B-45C1-815A-1C1BE8950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852" y="5444234"/>
              <a:ext cx="588764" cy="588764"/>
            </a:xfrm>
            <a:prstGeom prst="rect">
              <a:avLst/>
            </a:prstGeom>
          </p:spPr>
        </p:pic>
        <p:sp>
          <p:nvSpPr>
            <p:cNvPr id="60" name="Rectangle 83">
              <a:extLst>
                <a:ext uri="{FF2B5EF4-FFF2-40B4-BE49-F238E27FC236}">
                  <a16:creationId xmlns:a16="http://schemas.microsoft.com/office/drawing/2014/main" id="{91491731-1A27-46D1-AB5B-C2E8CCB86C2E}"/>
                </a:ext>
              </a:extLst>
            </p:cNvPr>
            <p:cNvSpPr/>
            <p:nvPr/>
          </p:nvSpPr>
          <p:spPr>
            <a:xfrm>
              <a:off x="1644734" y="5656507"/>
              <a:ext cx="220457" cy="2222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DC95A"/>
                  </a:solidFill>
                  <a:latin typeface="Arial Narrow" panose="020B0606020202030204" pitchFamily="34" charset="0"/>
                </a:rPr>
                <a:t>+</a:t>
              </a:r>
              <a:endParaRPr lang="pt-BR" sz="1200" b="1" dirty="0">
                <a:solidFill>
                  <a:srgbClr val="FDC95A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8AF43021-4692-423B-B366-C7FC4C922E4B}"/>
                </a:ext>
              </a:extLst>
            </p:cNvPr>
            <p:cNvSpPr/>
            <p:nvPr/>
          </p:nvSpPr>
          <p:spPr>
            <a:xfrm>
              <a:off x="2109952" y="5709745"/>
              <a:ext cx="210207" cy="239110"/>
            </a:xfrm>
            <a:custGeom>
              <a:avLst/>
              <a:gdLst>
                <a:gd name="connsiteX0" fmla="*/ 0 w 210207"/>
                <a:gd name="connsiteY0" fmla="*/ 26276 h 239110"/>
                <a:gd name="connsiteX1" fmla="*/ 157655 w 210207"/>
                <a:gd name="connsiteY1" fmla="*/ 123496 h 239110"/>
                <a:gd name="connsiteX2" fmla="*/ 165538 w 210207"/>
                <a:gd name="connsiteY2" fmla="*/ 239110 h 239110"/>
                <a:gd name="connsiteX3" fmla="*/ 210207 w 210207"/>
                <a:gd name="connsiteY3" fmla="*/ 210207 h 239110"/>
                <a:gd name="connsiteX4" fmla="*/ 204951 w 210207"/>
                <a:gd name="connsiteY4" fmla="*/ 91965 h 239110"/>
                <a:gd name="connsiteX5" fmla="*/ 52551 w 210207"/>
                <a:gd name="connsiteY5" fmla="*/ 0 h 239110"/>
                <a:gd name="connsiteX6" fmla="*/ 0 w 210207"/>
                <a:gd name="connsiteY6" fmla="*/ 26276 h 23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207" h="239110">
                  <a:moveTo>
                    <a:pt x="0" y="26276"/>
                  </a:moveTo>
                  <a:lnTo>
                    <a:pt x="157655" y="123496"/>
                  </a:lnTo>
                  <a:lnTo>
                    <a:pt x="165538" y="239110"/>
                  </a:lnTo>
                  <a:lnTo>
                    <a:pt x="210207" y="210207"/>
                  </a:lnTo>
                  <a:lnTo>
                    <a:pt x="204951" y="91965"/>
                  </a:lnTo>
                  <a:lnTo>
                    <a:pt x="52551" y="0"/>
                  </a:lnTo>
                  <a:lnTo>
                    <a:pt x="0" y="26276"/>
                  </a:lnTo>
                  <a:close/>
                </a:path>
              </a:pathLst>
            </a:custGeom>
            <a:solidFill>
              <a:srgbClr val="FDC9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4" name="Imagem 63">
              <a:extLst>
                <a:ext uri="{FF2B5EF4-FFF2-40B4-BE49-F238E27FC236}">
                  <a16:creationId xmlns:a16="http://schemas.microsoft.com/office/drawing/2014/main" id="{C59739F6-534F-4DC5-BCB2-54B7BD41F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6500" y="5611423"/>
              <a:ext cx="436509" cy="436509"/>
            </a:xfrm>
            <a:prstGeom prst="rect">
              <a:avLst/>
            </a:prstGeom>
          </p:spPr>
        </p:pic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C25DACE8-99CE-4A83-A67F-14FC121F5A3D}"/>
                </a:ext>
              </a:extLst>
            </p:cNvPr>
            <p:cNvSpPr/>
            <p:nvPr/>
          </p:nvSpPr>
          <p:spPr>
            <a:xfrm>
              <a:off x="2169460" y="6011917"/>
              <a:ext cx="106030" cy="249621"/>
            </a:xfrm>
            <a:custGeom>
              <a:avLst/>
              <a:gdLst>
                <a:gd name="connsiteX0" fmla="*/ 0 w 0"/>
                <a:gd name="connsiteY0" fmla="*/ 0 h 249621"/>
                <a:gd name="connsiteX1" fmla="*/ 0 w 0"/>
                <a:gd name="connsiteY1" fmla="*/ 249621 h 24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49621">
                  <a:moveTo>
                    <a:pt x="0" y="0"/>
                  </a:moveTo>
                  <a:lnTo>
                    <a:pt x="0" y="249621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83">
              <a:extLst>
                <a:ext uri="{FF2B5EF4-FFF2-40B4-BE49-F238E27FC236}">
                  <a16:creationId xmlns:a16="http://schemas.microsoft.com/office/drawing/2014/main" id="{8CE25AC5-9920-4443-AE7F-3FD04B85213F}"/>
                </a:ext>
              </a:extLst>
            </p:cNvPr>
            <p:cNvSpPr/>
            <p:nvPr/>
          </p:nvSpPr>
          <p:spPr>
            <a:xfrm>
              <a:off x="552897" y="6165140"/>
              <a:ext cx="2271218" cy="322745"/>
            </a:xfrm>
            <a:prstGeom prst="rect">
              <a:avLst/>
            </a:prstGeom>
            <a:solidFill>
              <a:srgbClr val="FDC95A"/>
            </a:solidFill>
            <a:ln>
              <a:noFill/>
            </a:ln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chemeClr val="tx1"/>
                  </a:solidFill>
                  <a:latin typeface="Arial Narrow" panose="020B0606020202030204" pitchFamily="34" charset="0"/>
                </a:rPr>
                <a:t>Juros 10% depois de 3 meses</a:t>
              </a:r>
              <a:endParaRPr lang="pt-BR" sz="1200" b="1" dirty="0">
                <a:solidFill>
                  <a:schemeClr val="tx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id="{FF5FA0E3-1D0C-4610-97C2-6864201E30F7}"/>
              </a:ext>
            </a:extLst>
          </p:cNvPr>
          <p:cNvGrpSpPr/>
          <p:nvPr/>
        </p:nvGrpSpPr>
        <p:grpSpPr>
          <a:xfrm>
            <a:off x="4439520" y="3878745"/>
            <a:ext cx="679930" cy="679930"/>
            <a:chOff x="2846147" y="3814179"/>
            <a:chExt cx="400833" cy="400833"/>
          </a:xfrm>
        </p:grpSpPr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43302174-D6F5-47A6-8FC1-EC9007B090AC}"/>
                </a:ext>
              </a:extLst>
            </p:cNvPr>
            <p:cNvSpPr/>
            <p:nvPr/>
          </p:nvSpPr>
          <p:spPr>
            <a:xfrm>
              <a:off x="2846147" y="3814179"/>
              <a:ext cx="400833" cy="400833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rgbClr val="FDC9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Imagem 72">
              <a:extLst>
                <a:ext uri="{FF2B5EF4-FFF2-40B4-BE49-F238E27FC236}">
                  <a16:creationId xmlns:a16="http://schemas.microsoft.com/office/drawing/2014/main" id="{4B5E9788-81EF-4B26-A628-D4889BD9A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42" y="3892339"/>
              <a:ext cx="259441" cy="259441"/>
            </a:xfrm>
            <a:prstGeom prst="rect">
              <a:avLst/>
            </a:prstGeom>
          </p:spPr>
        </p:pic>
      </p:grpSp>
      <p:sp>
        <p:nvSpPr>
          <p:cNvPr id="77" name="Elipse 76">
            <a:extLst>
              <a:ext uri="{FF2B5EF4-FFF2-40B4-BE49-F238E27FC236}">
                <a16:creationId xmlns:a16="http://schemas.microsoft.com/office/drawing/2014/main" id="{70F89AFB-4E1D-450D-BE18-F0A9DC9CAC1D}"/>
              </a:ext>
            </a:extLst>
          </p:cNvPr>
          <p:cNvSpPr/>
          <p:nvPr/>
        </p:nvSpPr>
        <p:spPr>
          <a:xfrm>
            <a:off x="9449931" y="1351414"/>
            <a:ext cx="679930" cy="679930"/>
          </a:xfrm>
          <a:prstGeom prst="ellipse">
            <a:avLst/>
          </a:prstGeom>
          <a:solidFill>
            <a:srgbClr val="E55959"/>
          </a:solidFill>
          <a:ln w="57150"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D473E13C-7259-42D6-9EC8-DEE1A94D4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8507"/>
            <a:ext cx="12191999" cy="89041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Fixa</a:t>
            </a:r>
          </a:p>
        </p:txBody>
      </p:sp>
    </p:spTree>
    <p:extLst>
      <p:ext uri="{BB962C8B-B14F-4D97-AF65-F5344CB8AC3E}">
        <p14:creationId xmlns:p14="http://schemas.microsoft.com/office/powerpoint/2010/main" val="1176845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agem 85" descr="Uma imagem contendo céu, ao ar livre&#10;&#10;Descrição gerada automaticamente">
            <a:extLst>
              <a:ext uri="{FF2B5EF4-FFF2-40B4-BE49-F238E27FC236}">
                <a16:creationId xmlns:a16="http://schemas.microsoft.com/office/drawing/2014/main" id="{0941BBEE-7704-4840-ACEE-3D6D1D6C4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Agrupar 38">
            <a:extLst>
              <a:ext uri="{FF2B5EF4-FFF2-40B4-BE49-F238E27FC236}">
                <a16:creationId xmlns:a16="http://schemas.microsoft.com/office/drawing/2014/main" id="{C1C78B78-5E65-4E98-8161-2AE2AE504641}"/>
              </a:ext>
            </a:extLst>
          </p:cNvPr>
          <p:cNvGrpSpPr/>
          <p:nvPr/>
        </p:nvGrpSpPr>
        <p:grpSpPr>
          <a:xfrm>
            <a:off x="2063553" y="1911249"/>
            <a:ext cx="1063409" cy="1845902"/>
            <a:chOff x="539552" y="1911249"/>
            <a:chExt cx="1063409" cy="1845902"/>
          </a:xfrm>
        </p:grpSpPr>
        <p:grpSp>
          <p:nvGrpSpPr>
            <p:cNvPr id="18" name="Agrupar 17">
              <a:extLst>
                <a:ext uri="{FF2B5EF4-FFF2-40B4-BE49-F238E27FC236}">
                  <a16:creationId xmlns:a16="http://schemas.microsoft.com/office/drawing/2014/main" id="{747402EE-8037-4D06-B30C-6AB8D28A0B80}"/>
                </a:ext>
              </a:extLst>
            </p:cNvPr>
            <p:cNvGrpSpPr/>
            <p:nvPr/>
          </p:nvGrpSpPr>
          <p:grpSpPr>
            <a:xfrm>
              <a:off x="539552" y="1911249"/>
              <a:ext cx="1063409" cy="1132573"/>
              <a:chOff x="467544" y="2204864"/>
              <a:chExt cx="1458463" cy="1553321"/>
            </a:xfrm>
          </p:grpSpPr>
          <p:grpSp>
            <p:nvGrpSpPr>
              <p:cNvPr id="11" name="Agrupar 10">
                <a:extLst>
                  <a:ext uri="{FF2B5EF4-FFF2-40B4-BE49-F238E27FC236}">
                    <a16:creationId xmlns:a16="http://schemas.microsoft.com/office/drawing/2014/main" id="{80FE4216-3548-43C6-AC08-454F8AB8C2FB}"/>
                  </a:ext>
                </a:extLst>
              </p:cNvPr>
              <p:cNvGrpSpPr/>
              <p:nvPr/>
            </p:nvGrpSpPr>
            <p:grpSpPr>
              <a:xfrm>
                <a:off x="467544" y="2204864"/>
                <a:ext cx="1458463" cy="1553321"/>
                <a:chOff x="449241" y="2031128"/>
                <a:chExt cx="1458463" cy="1553321"/>
              </a:xfrm>
            </p:grpSpPr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BD37ED05-5B1B-4092-9D13-BFBA22BFF279}"/>
                    </a:ext>
                  </a:extLst>
                </p:cNvPr>
                <p:cNvSpPr/>
                <p:nvPr/>
              </p:nvSpPr>
              <p:spPr>
                <a:xfrm>
                  <a:off x="467544" y="2031128"/>
                  <a:ext cx="1440160" cy="14401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83">
                  <a:extLst>
                    <a:ext uri="{FF2B5EF4-FFF2-40B4-BE49-F238E27FC236}">
                      <a16:creationId xmlns:a16="http://schemas.microsoft.com/office/drawing/2014/main" id="{AFA1C99D-5C9D-4D2A-8E9D-9FE63512BAEA}"/>
                    </a:ext>
                  </a:extLst>
                </p:cNvPr>
                <p:cNvSpPr/>
                <p:nvPr/>
              </p:nvSpPr>
              <p:spPr>
                <a:xfrm>
                  <a:off x="449241" y="3141805"/>
                  <a:ext cx="1440160" cy="442644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>
                  <a:outerShdw blurRad="25400" dist="635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pt-BR" sz="14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Você</a:t>
                  </a:r>
                  <a:endParaRPr lang="pt-BR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pic>
            <p:nvPicPr>
              <p:cNvPr id="16" name="Imagem 15">
                <a:extLst>
                  <a:ext uri="{FF2B5EF4-FFF2-40B4-BE49-F238E27FC236}">
                    <a16:creationId xmlns:a16="http://schemas.microsoft.com/office/drawing/2014/main" id="{B7905B01-BA29-4C4C-B4E0-D0C8700E80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971" y="2420469"/>
                <a:ext cx="781911" cy="781911"/>
              </a:xfrm>
              <a:prstGeom prst="rect">
                <a:avLst/>
              </a:prstGeom>
            </p:spPr>
          </p:pic>
        </p:grpSp>
        <p:pic>
          <p:nvPicPr>
            <p:cNvPr id="40" name="Imagem 39">
              <a:extLst>
                <a:ext uri="{FF2B5EF4-FFF2-40B4-BE49-F238E27FC236}">
                  <a16:creationId xmlns:a16="http://schemas.microsoft.com/office/drawing/2014/main" id="{C186FC8B-45C7-4FCF-92E2-4870F55C9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310" y="3168387"/>
              <a:ext cx="588764" cy="588764"/>
            </a:xfrm>
            <a:prstGeom prst="rect">
              <a:avLst/>
            </a:prstGeom>
          </p:spPr>
        </p:pic>
      </p:grp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713ADDF8-17F3-4B70-AFAD-77AA79660408}"/>
              </a:ext>
            </a:extLst>
          </p:cNvPr>
          <p:cNvGrpSpPr/>
          <p:nvPr/>
        </p:nvGrpSpPr>
        <p:grpSpPr>
          <a:xfrm>
            <a:off x="4950759" y="1911250"/>
            <a:ext cx="5340839" cy="1694219"/>
            <a:chOff x="3426758" y="1911249"/>
            <a:chExt cx="5340839" cy="1694219"/>
          </a:xfrm>
        </p:grpSpPr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2F7B9030-6FF0-4607-9743-53415972F9E4}"/>
                </a:ext>
              </a:extLst>
            </p:cNvPr>
            <p:cNvGrpSpPr/>
            <p:nvPr/>
          </p:nvGrpSpPr>
          <p:grpSpPr>
            <a:xfrm>
              <a:off x="3426758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21" name="Elipse 20">
                <a:extLst>
                  <a:ext uri="{FF2B5EF4-FFF2-40B4-BE49-F238E27FC236}">
                    <a16:creationId xmlns:a16="http://schemas.microsoft.com/office/drawing/2014/main" id="{80F845E3-5B3F-46AC-A5B8-FF890F888786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3" name="Imagem 22">
                <a:extLst>
                  <a:ext uri="{FF2B5EF4-FFF2-40B4-BE49-F238E27FC236}">
                    <a16:creationId xmlns:a16="http://schemas.microsoft.com/office/drawing/2014/main" id="{00BED6FF-08D8-4FD2-935B-D5E774EA66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0232" y="2428477"/>
                <a:ext cx="901903" cy="901903"/>
              </a:xfrm>
              <a:prstGeom prst="rect">
                <a:avLst/>
              </a:prstGeom>
              <a:grpFill/>
            </p:spPr>
          </p:pic>
        </p:grpSp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C2400807-3C9D-45F9-86FF-2B6B9C20E6BA}"/>
                </a:ext>
              </a:extLst>
            </p:cNvPr>
            <p:cNvGrpSpPr/>
            <p:nvPr/>
          </p:nvGrpSpPr>
          <p:grpSpPr>
            <a:xfrm>
              <a:off x="4857016" y="1911249"/>
              <a:ext cx="1050064" cy="1050064"/>
              <a:chOff x="5761304" y="2204864"/>
              <a:chExt cx="1440160" cy="1440160"/>
            </a:xfrm>
          </p:grpSpPr>
          <p:grpSp>
            <p:nvGrpSpPr>
              <p:cNvPr id="25" name="Agrupar 24">
                <a:extLst>
                  <a:ext uri="{FF2B5EF4-FFF2-40B4-BE49-F238E27FC236}">
                    <a16:creationId xmlns:a16="http://schemas.microsoft.com/office/drawing/2014/main" id="{4654FABC-3267-4155-A979-22AE6BBDF455}"/>
                  </a:ext>
                </a:extLst>
              </p:cNvPr>
              <p:cNvGrpSpPr/>
              <p:nvPr/>
            </p:nvGrpSpPr>
            <p:grpSpPr>
              <a:xfrm>
                <a:off x="5761304" y="2204864"/>
                <a:ext cx="1440160" cy="1440160"/>
                <a:chOff x="4161104" y="2204864"/>
                <a:chExt cx="1440160" cy="1440160"/>
              </a:xfrm>
              <a:solidFill>
                <a:srgbClr val="90C9EE"/>
              </a:solidFill>
            </p:grpSpPr>
            <p:sp>
              <p:nvSpPr>
                <p:cNvPr id="26" name="Elipse 25">
                  <a:extLst>
                    <a:ext uri="{FF2B5EF4-FFF2-40B4-BE49-F238E27FC236}">
                      <a16:creationId xmlns:a16="http://schemas.microsoft.com/office/drawing/2014/main" id="{286349C5-0A78-4CF0-8B26-5F1CB4146938}"/>
                    </a:ext>
                  </a:extLst>
                </p:cNvPr>
                <p:cNvSpPr/>
                <p:nvPr/>
              </p:nvSpPr>
              <p:spPr>
                <a:xfrm>
                  <a:off x="4161104" y="2204864"/>
                  <a:ext cx="1440160" cy="144016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7" name="Imagem 26">
                  <a:extLst>
                    <a:ext uri="{FF2B5EF4-FFF2-40B4-BE49-F238E27FC236}">
                      <a16:creationId xmlns:a16="http://schemas.microsoft.com/office/drawing/2014/main" id="{9B1671C8-2201-4980-B395-10AF1C8433E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30232" y="2428477"/>
                  <a:ext cx="901903" cy="901903"/>
                </a:xfrm>
                <a:prstGeom prst="rect">
                  <a:avLst/>
                </a:prstGeom>
                <a:grpFill/>
              </p:spPr>
            </p:pic>
          </p:grpSp>
          <p:pic>
            <p:nvPicPr>
              <p:cNvPr id="29" name="Imagem 28">
                <a:extLst>
                  <a:ext uri="{FF2B5EF4-FFF2-40B4-BE49-F238E27FC236}">
                    <a16:creationId xmlns:a16="http://schemas.microsoft.com/office/drawing/2014/main" id="{4CC01C8D-BA7B-4FFC-BABD-E2CA0AD51E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60144" y="2924944"/>
                <a:ext cx="242477" cy="242477"/>
              </a:xfrm>
              <a:prstGeom prst="rect">
                <a:avLst/>
              </a:prstGeom>
            </p:spPr>
          </p:pic>
        </p:grp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4BB73422-4311-4447-A8FC-52137E724AB1}"/>
                </a:ext>
              </a:extLst>
            </p:cNvPr>
            <p:cNvGrpSpPr/>
            <p:nvPr/>
          </p:nvGrpSpPr>
          <p:grpSpPr>
            <a:xfrm>
              <a:off x="6287274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34" name="Elipse 33">
                <a:extLst>
                  <a:ext uri="{FF2B5EF4-FFF2-40B4-BE49-F238E27FC236}">
                    <a16:creationId xmlns:a16="http://schemas.microsoft.com/office/drawing/2014/main" id="{651EE9EE-A6DA-47C1-A87D-440196C16038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Imagem 34">
                <a:extLst>
                  <a:ext uri="{FF2B5EF4-FFF2-40B4-BE49-F238E27FC236}">
                    <a16:creationId xmlns:a16="http://schemas.microsoft.com/office/drawing/2014/main" id="{5C1E3EEC-3ED3-44B3-A363-25C1AAFBD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0232" y="2473992"/>
                <a:ext cx="901903" cy="901903"/>
              </a:xfrm>
              <a:prstGeom prst="rect">
                <a:avLst/>
              </a:prstGeom>
              <a:grpFill/>
            </p:spPr>
          </p:pic>
        </p:grpSp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E1FA0B11-7A3D-47B8-821E-154CE8AAC35B}"/>
                </a:ext>
              </a:extLst>
            </p:cNvPr>
            <p:cNvGrpSpPr/>
            <p:nvPr/>
          </p:nvGrpSpPr>
          <p:grpSpPr>
            <a:xfrm>
              <a:off x="7717533" y="1911249"/>
              <a:ext cx="1050064" cy="1050064"/>
              <a:chOff x="4161104" y="2204864"/>
              <a:chExt cx="1440160" cy="1440160"/>
            </a:xfrm>
            <a:solidFill>
              <a:srgbClr val="90C9EE"/>
            </a:solidFill>
          </p:grpSpPr>
          <p:sp>
            <p:nvSpPr>
              <p:cNvPr id="37" name="Elipse 36">
                <a:extLst>
                  <a:ext uri="{FF2B5EF4-FFF2-40B4-BE49-F238E27FC236}">
                    <a16:creationId xmlns:a16="http://schemas.microsoft.com/office/drawing/2014/main" id="{EC996A79-F9CE-467D-B239-4A4415C7FC73}"/>
                  </a:ext>
                </a:extLst>
              </p:cNvPr>
              <p:cNvSpPr/>
              <p:nvPr/>
            </p:nvSpPr>
            <p:spPr>
              <a:xfrm>
                <a:off x="4161104" y="2204864"/>
                <a:ext cx="1440160" cy="1440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8" name="Imagem 37">
                <a:extLst>
                  <a:ext uri="{FF2B5EF4-FFF2-40B4-BE49-F238E27FC236}">
                    <a16:creationId xmlns:a16="http://schemas.microsoft.com/office/drawing/2014/main" id="{3018D7B0-3BB3-4C79-894F-8EC8D5B4A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3788" y="2473992"/>
                <a:ext cx="840151" cy="840151"/>
              </a:xfrm>
              <a:prstGeom prst="rect">
                <a:avLst/>
              </a:prstGeom>
              <a:grpFill/>
            </p:spPr>
          </p:pic>
        </p:grpSp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CBAAF9FD-E277-4CD5-B4F9-F1999DCA7A2C}"/>
                </a:ext>
              </a:extLst>
            </p:cNvPr>
            <p:cNvSpPr/>
            <p:nvPr/>
          </p:nvSpPr>
          <p:spPr>
            <a:xfrm>
              <a:off x="3959604" y="2952924"/>
              <a:ext cx="1468073" cy="243281"/>
            </a:xfrm>
            <a:custGeom>
              <a:avLst/>
              <a:gdLst>
                <a:gd name="connsiteX0" fmla="*/ 0 w 1468073"/>
                <a:gd name="connsiteY0" fmla="*/ 0 h 243281"/>
                <a:gd name="connsiteX1" fmla="*/ 0 w 1468073"/>
                <a:gd name="connsiteY1" fmla="*/ 243281 h 243281"/>
                <a:gd name="connsiteX2" fmla="*/ 1468073 w 1468073"/>
                <a:gd name="connsiteY2" fmla="*/ 243281 h 243281"/>
                <a:gd name="connsiteX3" fmla="*/ 1468073 w 1468073"/>
                <a:gd name="connsiteY3" fmla="*/ 0 h 243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8073" h="243281">
                  <a:moveTo>
                    <a:pt x="0" y="0"/>
                  </a:moveTo>
                  <a:lnTo>
                    <a:pt x="0" y="243281"/>
                  </a:lnTo>
                  <a:lnTo>
                    <a:pt x="1468073" y="243281"/>
                  </a:lnTo>
                  <a:lnTo>
                    <a:pt x="1468073" y="0"/>
                  </a:lnTo>
                </a:path>
              </a:pathLst>
            </a:custGeom>
            <a:noFill/>
            <a:ln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E718A158-C88B-4FE4-9F71-1D654B6BB789}"/>
                </a:ext>
              </a:extLst>
            </p:cNvPr>
            <p:cNvSpPr/>
            <p:nvPr/>
          </p:nvSpPr>
          <p:spPr>
            <a:xfrm>
              <a:off x="4262051" y="2795210"/>
              <a:ext cx="810258" cy="810258"/>
            </a:xfrm>
            <a:prstGeom prst="ellipse">
              <a:avLst/>
            </a:prstGeom>
            <a:solidFill>
              <a:srgbClr val="EFEFED"/>
            </a:solidFill>
            <a:ln>
              <a:solidFill>
                <a:srgbClr val="90C9E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Imagem 48">
              <a:extLst>
                <a:ext uri="{FF2B5EF4-FFF2-40B4-BE49-F238E27FC236}">
                  <a16:creationId xmlns:a16="http://schemas.microsoft.com/office/drawing/2014/main" id="{7089D398-BFA9-48E0-AB25-FF21888CB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690" y="2923644"/>
              <a:ext cx="588764" cy="588764"/>
            </a:xfrm>
            <a:prstGeom prst="rect">
              <a:avLst/>
            </a:prstGeom>
          </p:spPr>
        </p:pic>
        <p:pic>
          <p:nvPicPr>
            <p:cNvPr id="51" name="Imagem 50">
              <a:extLst>
                <a:ext uri="{FF2B5EF4-FFF2-40B4-BE49-F238E27FC236}">
                  <a16:creationId xmlns:a16="http://schemas.microsoft.com/office/drawing/2014/main" id="{60407EDC-A3EC-46E2-8527-A5C1DAAB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1612" y="2225264"/>
              <a:ext cx="407959" cy="407959"/>
            </a:xfrm>
            <a:prstGeom prst="rect">
              <a:avLst/>
            </a:prstGeom>
          </p:spPr>
        </p:pic>
        <p:pic>
          <p:nvPicPr>
            <p:cNvPr id="52" name="Imagem 51">
              <a:extLst>
                <a:ext uri="{FF2B5EF4-FFF2-40B4-BE49-F238E27FC236}">
                  <a16:creationId xmlns:a16="http://schemas.microsoft.com/office/drawing/2014/main" id="{6FDAA2BA-8314-47EF-9DB6-5362E67FC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795" y="2225264"/>
              <a:ext cx="407959" cy="407959"/>
            </a:xfrm>
            <a:prstGeom prst="rect">
              <a:avLst/>
            </a:prstGeom>
          </p:spPr>
        </p:pic>
        <p:pic>
          <p:nvPicPr>
            <p:cNvPr id="53" name="Imagem 52">
              <a:extLst>
                <a:ext uri="{FF2B5EF4-FFF2-40B4-BE49-F238E27FC236}">
                  <a16:creationId xmlns:a16="http://schemas.microsoft.com/office/drawing/2014/main" id="{26A30E4B-86B9-4075-8359-F232F5480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8702" y="2225264"/>
              <a:ext cx="407959" cy="407959"/>
            </a:xfrm>
            <a:prstGeom prst="rect">
              <a:avLst/>
            </a:prstGeom>
          </p:spPr>
        </p:pic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5CC86695-C3FE-4041-B825-E09DA1F719FD}"/>
              </a:ext>
            </a:extLst>
          </p:cNvPr>
          <p:cNvGrpSpPr/>
          <p:nvPr/>
        </p:nvGrpSpPr>
        <p:grpSpPr>
          <a:xfrm>
            <a:off x="3202370" y="1911250"/>
            <a:ext cx="1368195" cy="1826167"/>
            <a:chOff x="1678369" y="1911249"/>
            <a:chExt cx="1368195" cy="1826167"/>
          </a:xfrm>
        </p:grpSpPr>
        <p:grpSp>
          <p:nvGrpSpPr>
            <p:cNvPr id="69" name="Agrupar 68">
              <a:extLst>
                <a:ext uri="{FF2B5EF4-FFF2-40B4-BE49-F238E27FC236}">
                  <a16:creationId xmlns:a16="http://schemas.microsoft.com/office/drawing/2014/main" id="{4433503C-11F3-4552-AC9D-89690E8276B7}"/>
                </a:ext>
              </a:extLst>
            </p:cNvPr>
            <p:cNvGrpSpPr/>
            <p:nvPr/>
          </p:nvGrpSpPr>
          <p:grpSpPr>
            <a:xfrm>
              <a:off x="1983155" y="1911249"/>
              <a:ext cx="1063409" cy="1826167"/>
              <a:chOff x="1983155" y="1911249"/>
              <a:chExt cx="1063409" cy="1826167"/>
            </a:xfrm>
          </p:grpSpPr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146A6305-87B8-41F4-8374-D462FC468E9E}"/>
                  </a:ext>
                </a:extLst>
              </p:cNvPr>
              <p:cNvGrpSpPr/>
              <p:nvPr/>
            </p:nvGrpSpPr>
            <p:grpSpPr>
              <a:xfrm>
                <a:off x="1983155" y="1911249"/>
                <a:ext cx="1063409" cy="1132573"/>
                <a:chOff x="2267744" y="2204864"/>
                <a:chExt cx="1458463" cy="1553321"/>
              </a:xfrm>
            </p:grpSpPr>
            <p:grpSp>
              <p:nvGrpSpPr>
                <p:cNvPr id="12" name="Agrupar 11">
                  <a:extLst>
                    <a:ext uri="{FF2B5EF4-FFF2-40B4-BE49-F238E27FC236}">
                      <a16:creationId xmlns:a16="http://schemas.microsoft.com/office/drawing/2014/main" id="{CFEBC737-9C6A-401B-95B8-2C03AF8803B1}"/>
                    </a:ext>
                  </a:extLst>
                </p:cNvPr>
                <p:cNvGrpSpPr/>
                <p:nvPr/>
              </p:nvGrpSpPr>
              <p:grpSpPr>
                <a:xfrm>
                  <a:off x="2267744" y="2204864"/>
                  <a:ext cx="1458463" cy="1553321"/>
                  <a:chOff x="449241" y="2031128"/>
                  <a:chExt cx="1458463" cy="1553321"/>
                </a:xfrm>
              </p:grpSpPr>
              <p:sp>
                <p:nvSpPr>
                  <p:cNvPr id="13" name="Elipse 12">
                    <a:extLst>
                      <a:ext uri="{FF2B5EF4-FFF2-40B4-BE49-F238E27FC236}">
                        <a16:creationId xmlns:a16="http://schemas.microsoft.com/office/drawing/2014/main" id="{CF39C832-D850-4A3A-89AE-98E53A875324}"/>
                      </a:ext>
                    </a:extLst>
                  </p:cNvPr>
                  <p:cNvSpPr/>
                  <p:nvPr/>
                </p:nvSpPr>
                <p:spPr>
                  <a:xfrm>
                    <a:off x="467544" y="2031128"/>
                    <a:ext cx="1440160" cy="1440160"/>
                  </a:xfrm>
                  <a:prstGeom prst="ellipse">
                    <a:avLst/>
                  </a:prstGeom>
                  <a:solidFill>
                    <a:srgbClr val="FFA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83">
                    <a:extLst>
                      <a:ext uri="{FF2B5EF4-FFF2-40B4-BE49-F238E27FC236}">
                        <a16:creationId xmlns:a16="http://schemas.microsoft.com/office/drawing/2014/main" id="{BEABE940-B76F-454E-84C4-C29A2AB85396}"/>
                      </a:ext>
                    </a:extLst>
                  </p:cNvPr>
                  <p:cNvSpPr/>
                  <p:nvPr/>
                </p:nvSpPr>
                <p:spPr>
                  <a:xfrm>
                    <a:off x="449241" y="3141805"/>
                    <a:ext cx="1440160" cy="4426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25400" dist="635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Cunhado</a:t>
                    </a:r>
                    <a:endParaRPr lang="pt-BR" sz="12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p:grpSp>
            <p:pic>
              <p:nvPicPr>
                <p:cNvPr id="17" name="Imagem 16">
                  <a:extLst>
                    <a:ext uri="{FF2B5EF4-FFF2-40B4-BE49-F238E27FC236}">
                      <a16:creationId xmlns:a16="http://schemas.microsoft.com/office/drawing/2014/main" id="{76C1C2FD-4369-4DCF-B805-9328C4EAB6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5171" y="2420469"/>
                  <a:ext cx="781911" cy="781911"/>
                </a:xfrm>
                <a:prstGeom prst="rect">
                  <a:avLst/>
                </a:prstGeom>
              </p:spPr>
            </p:pic>
          </p:grpSp>
          <p:pic>
            <p:nvPicPr>
              <p:cNvPr id="55" name="Imagem 54">
                <a:extLst>
                  <a:ext uri="{FF2B5EF4-FFF2-40B4-BE49-F238E27FC236}">
                    <a16:creationId xmlns:a16="http://schemas.microsoft.com/office/drawing/2014/main" id="{261FD78B-5604-4FFA-B9B9-A263453F8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98827" y="3148652"/>
                <a:ext cx="588764" cy="588764"/>
              </a:xfrm>
              <a:prstGeom prst="rect">
                <a:avLst/>
              </a:prstGeom>
            </p:spPr>
          </p:pic>
        </p:grpSp>
        <p:sp>
          <p:nvSpPr>
            <p:cNvPr id="73" name="Rectangle 83">
              <a:extLst>
                <a:ext uri="{FF2B5EF4-FFF2-40B4-BE49-F238E27FC236}">
                  <a16:creationId xmlns:a16="http://schemas.microsoft.com/office/drawing/2014/main" id="{6AC85AF0-7A9F-4CCE-80D7-1C83C061C826}"/>
                </a:ext>
              </a:extLst>
            </p:cNvPr>
            <p:cNvSpPr/>
            <p:nvPr/>
          </p:nvSpPr>
          <p:spPr>
            <a:xfrm>
              <a:off x="1678369" y="3351635"/>
              <a:ext cx="220457" cy="2222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54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DC95A"/>
                  </a:solidFill>
                  <a:latin typeface="Arial Narrow" panose="020B0606020202030204" pitchFamily="34" charset="0"/>
                </a:rPr>
                <a:t>+</a:t>
              </a:r>
              <a:endParaRPr lang="pt-BR" sz="1200" b="1" dirty="0">
                <a:solidFill>
                  <a:srgbClr val="FDC95A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31" name="Forma Livre: Forma 30">
            <a:extLst>
              <a:ext uri="{FF2B5EF4-FFF2-40B4-BE49-F238E27FC236}">
                <a16:creationId xmlns:a16="http://schemas.microsoft.com/office/drawing/2014/main" id="{314BD32C-BFAC-4058-BB5E-B274A9C80884}"/>
              </a:ext>
            </a:extLst>
          </p:cNvPr>
          <p:cNvSpPr/>
          <p:nvPr/>
        </p:nvSpPr>
        <p:spPr>
          <a:xfrm>
            <a:off x="4080934" y="3598334"/>
            <a:ext cx="2099733" cy="1786467"/>
          </a:xfrm>
          <a:custGeom>
            <a:avLst/>
            <a:gdLst>
              <a:gd name="connsiteX0" fmla="*/ 0 w 2048933"/>
              <a:gd name="connsiteY0" fmla="*/ 1752600 h 1752600"/>
              <a:gd name="connsiteX1" fmla="*/ 2048933 w 2048933"/>
              <a:gd name="connsiteY1" fmla="*/ 1752600 h 1752600"/>
              <a:gd name="connsiteX2" fmla="*/ 2048933 w 2048933"/>
              <a:gd name="connsiteY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48933" h="1752600">
                <a:moveTo>
                  <a:pt x="0" y="1752600"/>
                </a:moveTo>
                <a:lnTo>
                  <a:pt x="2048933" y="1752600"/>
                </a:lnTo>
                <a:lnTo>
                  <a:pt x="2048933" y="0"/>
                </a:lnTo>
              </a:path>
            </a:pathLst>
          </a:custGeom>
          <a:noFill/>
          <a:ln>
            <a:solidFill>
              <a:srgbClr val="90C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30235755-489E-460F-B31F-628161983D86}"/>
              </a:ext>
            </a:extLst>
          </p:cNvPr>
          <p:cNvGrpSpPr/>
          <p:nvPr/>
        </p:nvGrpSpPr>
        <p:grpSpPr>
          <a:xfrm>
            <a:off x="2423592" y="3682094"/>
            <a:ext cx="1665730" cy="2510417"/>
            <a:chOff x="899592" y="3682093"/>
            <a:chExt cx="1665730" cy="2510417"/>
          </a:xfrm>
        </p:grpSpPr>
        <p:sp>
          <p:nvSpPr>
            <p:cNvPr id="2" name="Forma Livre: Forma 1">
              <a:extLst>
                <a:ext uri="{FF2B5EF4-FFF2-40B4-BE49-F238E27FC236}">
                  <a16:creationId xmlns:a16="http://schemas.microsoft.com/office/drawing/2014/main" id="{7FC48FF8-3768-4AC9-A408-7C65FE7D2437}"/>
                </a:ext>
              </a:extLst>
            </p:cNvPr>
            <p:cNvSpPr/>
            <p:nvPr/>
          </p:nvSpPr>
          <p:spPr>
            <a:xfrm>
              <a:off x="996043" y="3682093"/>
              <a:ext cx="1436914" cy="293914"/>
            </a:xfrm>
            <a:custGeom>
              <a:avLst/>
              <a:gdLst>
                <a:gd name="connsiteX0" fmla="*/ 0 w 1436914"/>
                <a:gd name="connsiteY0" fmla="*/ 24493 h 293914"/>
                <a:gd name="connsiteX1" fmla="*/ 0 w 1436914"/>
                <a:gd name="connsiteY1" fmla="*/ 293914 h 293914"/>
                <a:gd name="connsiteX2" fmla="*/ 1436914 w 1436914"/>
                <a:gd name="connsiteY2" fmla="*/ 293914 h 293914"/>
                <a:gd name="connsiteX3" fmla="*/ 1436914 w 1436914"/>
                <a:gd name="connsiteY3" fmla="*/ 0 h 293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6914" h="293914">
                  <a:moveTo>
                    <a:pt x="0" y="24493"/>
                  </a:moveTo>
                  <a:lnTo>
                    <a:pt x="0" y="293914"/>
                  </a:lnTo>
                  <a:lnTo>
                    <a:pt x="1436914" y="293914"/>
                  </a:lnTo>
                  <a:lnTo>
                    <a:pt x="1436914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263937DE-9EC3-452D-9ED4-37DF3B9FDE56}"/>
                </a:ext>
              </a:extLst>
            </p:cNvPr>
            <p:cNvCxnSpPr>
              <a:cxnSpLocks/>
            </p:cNvCxnSpPr>
            <p:nvPr/>
          </p:nvCxnSpPr>
          <p:spPr>
            <a:xfrm>
              <a:off x="1728307" y="3976007"/>
              <a:ext cx="0" cy="5507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Agrupar 32">
              <a:extLst>
                <a:ext uri="{FF2B5EF4-FFF2-40B4-BE49-F238E27FC236}">
                  <a16:creationId xmlns:a16="http://schemas.microsoft.com/office/drawing/2014/main" id="{C2404E5E-4BCD-42AB-B766-47E9A77001C5}"/>
                </a:ext>
              </a:extLst>
            </p:cNvPr>
            <p:cNvGrpSpPr/>
            <p:nvPr/>
          </p:nvGrpSpPr>
          <p:grpSpPr>
            <a:xfrm>
              <a:off x="899592" y="4526780"/>
              <a:ext cx="1665730" cy="1665730"/>
              <a:chOff x="899592" y="4526780"/>
              <a:chExt cx="1665730" cy="1665730"/>
            </a:xfrm>
          </p:grpSpPr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7B43FB24-D53E-4CC3-89F0-FA24E5F78608}"/>
                  </a:ext>
                </a:extLst>
              </p:cNvPr>
              <p:cNvSpPr/>
              <p:nvPr/>
            </p:nvSpPr>
            <p:spPr>
              <a:xfrm>
                <a:off x="899592" y="4526780"/>
                <a:ext cx="1665730" cy="1665730"/>
              </a:xfrm>
              <a:prstGeom prst="ellipse">
                <a:avLst/>
              </a:prstGeom>
              <a:solidFill>
                <a:srgbClr val="EFEFED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5" name="Imagem 74">
                <a:extLst>
                  <a:ext uri="{FF2B5EF4-FFF2-40B4-BE49-F238E27FC236}">
                    <a16:creationId xmlns:a16="http://schemas.microsoft.com/office/drawing/2014/main" id="{3EEB8E30-75BD-4A17-B424-4FC34D2CDC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0509" y="4820694"/>
                <a:ext cx="738608" cy="738608"/>
              </a:xfrm>
              <a:prstGeom prst="rect">
                <a:avLst/>
              </a:prstGeom>
            </p:spPr>
          </p:pic>
          <p:pic>
            <p:nvPicPr>
              <p:cNvPr id="117" name="Imagem 116">
                <a:extLst>
                  <a:ext uri="{FF2B5EF4-FFF2-40B4-BE49-F238E27FC236}">
                    <a16:creationId xmlns:a16="http://schemas.microsoft.com/office/drawing/2014/main" id="{77B14CE9-985B-4A4A-979C-D812A5CE3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66486" y="5189519"/>
                <a:ext cx="738608" cy="738608"/>
              </a:xfrm>
              <a:prstGeom prst="rect">
                <a:avLst/>
              </a:prstGeom>
            </p:spPr>
          </p:pic>
        </p:grpSp>
      </p:grpSp>
      <p:grpSp>
        <p:nvGrpSpPr>
          <p:cNvPr id="125" name="Agrupar 124">
            <a:extLst>
              <a:ext uri="{FF2B5EF4-FFF2-40B4-BE49-F238E27FC236}">
                <a16:creationId xmlns:a16="http://schemas.microsoft.com/office/drawing/2014/main" id="{42D647B6-2544-4717-83DE-6F7357C8BBEA}"/>
              </a:ext>
            </a:extLst>
          </p:cNvPr>
          <p:cNvGrpSpPr/>
          <p:nvPr/>
        </p:nvGrpSpPr>
        <p:grpSpPr>
          <a:xfrm>
            <a:off x="8199273" y="2949923"/>
            <a:ext cx="2246805" cy="2537422"/>
            <a:chOff x="6675272" y="2949923"/>
            <a:chExt cx="2246805" cy="2537422"/>
          </a:xfrm>
        </p:grpSpPr>
        <p:grpSp>
          <p:nvGrpSpPr>
            <p:cNvPr id="115" name="Agrupar 114">
              <a:extLst>
                <a:ext uri="{FF2B5EF4-FFF2-40B4-BE49-F238E27FC236}">
                  <a16:creationId xmlns:a16="http://schemas.microsoft.com/office/drawing/2014/main" id="{67C87E5B-2DEA-4B57-98DA-7DD03E09577B}"/>
                </a:ext>
              </a:extLst>
            </p:cNvPr>
            <p:cNvGrpSpPr/>
            <p:nvPr/>
          </p:nvGrpSpPr>
          <p:grpSpPr>
            <a:xfrm>
              <a:off x="6987307" y="2949923"/>
              <a:ext cx="1780290" cy="882757"/>
              <a:chOff x="6987307" y="2949923"/>
              <a:chExt cx="1780290" cy="882757"/>
            </a:xfrm>
          </p:grpSpPr>
          <p:grpSp>
            <p:nvGrpSpPr>
              <p:cNvPr id="46" name="Agrupar 45">
                <a:extLst>
                  <a:ext uri="{FF2B5EF4-FFF2-40B4-BE49-F238E27FC236}">
                    <a16:creationId xmlns:a16="http://schemas.microsoft.com/office/drawing/2014/main" id="{81345284-3535-4CDE-8EE7-1BD53CD58F26}"/>
                  </a:ext>
                </a:extLst>
              </p:cNvPr>
              <p:cNvGrpSpPr/>
              <p:nvPr/>
            </p:nvGrpSpPr>
            <p:grpSpPr>
              <a:xfrm>
                <a:off x="8178833" y="3243916"/>
                <a:ext cx="588764" cy="588764"/>
                <a:chOff x="8085308" y="3475647"/>
                <a:chExt cx="588764" cy="588764"/>
              </a:xfrm>
            </p:grpSpPr>
            <p:sp>
              <p:nvSpPr>
                <p:cNvPr id="45" name="Forma Livre: Forma 44">
                  <a:extLst>
                    <a:ext uri="{FF2B5EF4-FFF2-40B4-BE49-F238E27FC236}">
                      <a16:creationId xmlns:a16="http://schemas.microsoft.com/office/drawing/2014/main" id="{A5D09D4B-C162-4C82-B792-BC96052C77DD}"/>
                    </a:ext>
                  </a:extLst>
                </p:cNvPr>
                <p:cNvSpPr/>
                <p:nvPr/>
              </p:nvSpPr>
              <p:spPr>
                <a:xfrm>
                  <a:off x="8259745" y="3617407"/>
                  <a:ext cx="261257" cy="314011"/>
                </a:xfrm>
                <a:custGeom>
                  <a:avLst/>
                  <a:gdLst>
                    <a:gd name="connsiteX0" fmla="*/ 0 w 261257"/>
                    <a:gd name="connsiteY0" fmla="*/ 35169 h 314011"/>
                    <a:gd name="connsiteX1" fmla="*/ 188407 w 261257"/>
                    <a:gd name="connsiteY1" fmla="*/ 153237 h 314011"/>
                    <a:gd name="connsiteX2" fmla="*/ 198455 w 261257"/>
                    <a:gd name="connsiteY2" fmla="*/ 314011 h 314011"/>
                    <a:gd name="connsiteX3" fmla="*/ 261257 w 261257"/>
                    <a:gd name="connsiteY3" fmla="*/ 278841 h 314011"/>
                    <a:gd name="connsiteX4" fmla="*/ 261257 w 261257"/>
                    <a:gd name="connsiteY4" fmla="*/ 115556 h 314011"/>
                    <a:gd name="connsiteX5" fmla="*/ 60290 w 261257"/>
                    <a:gd name="connsiteY5" fmla="*/ 0 h 314011"/>
                    <a:gd name="connsiteX6" fmla="*/ 0 w 261257"/>
                    <a:gd name="connsiteY6" fmla="*/ 35169 h 31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257" h="314011">
                      <a:moveTo>
                        <a:pt x="0" y="35169"/>
                      </a:moveTo>
                      <a:lnTo>
                        <a:pt x="188407" y="153237"/>
                      </a:lnTo>
                      <a:lnTo>
                        <a:pt x="198455" y="314011"/>
                      </a:lnTo>
                      <a:lnTo>
                        <a:pt x="261257" y="278841"/>
                      </a:lnTo>
                      <a:lnTo>
                        <a:pt x="261257" y="115556"/>
                      </a:lnTo>
                      <a:lnTo>
                        <a:pt x="60290" y="0"/>
                      </a:lnTo>
                      <a:lnTo>
                        <a:pt x="0" y="3516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7" name="Imagem 56">
                  <a:extLst>
                    <a:ext uri="{FF2B5EF4-FFF2-40B4-BE49-F238E27FC236}">
                      <a16:creationId xmlns:a16="http://schemas.microsoft.com/office/drawing/2014/main" id="{EA26AEE7-52B5-4031-A2BC-8AA0C9C689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5308" y="3475647"/>
                  <a:ext cx="588764" cy="588764"/>
                </a:xfrm>
                <a:prstGeom prst="rect">
                  <a:avLst/>
                </a:prstGeom>
              </p:spPr>
            </p:pic>
          </p:grpSp>
          <p:grpSp>
            <p:nvGrpSpPr>
              <p:cNvPr id="95" name="Agrupar 94">
                <a:extLst>
                  <a:ext uri="{FF2B5EF4-FFF2-40B4-BE49-F238E27FC236}">
                    <a16:creationId xmlns:a16="http://schemas.microsoft.com/office/drawing/2014/main" id="{D64766C5-C27C-4CDE-89BC-C79946F80E91}"/>
                  </a:ext>
                </a:extLst>
              </p:cNvPr>
              <p:cNvGrpSpPr/>
              <p:nvPr/>
            </p:nvGrpSpPr>
            <p:grpSpPr>
              <a:xfrm>
                <a:off x="7864766" y="2965178"/>
                <a:ext cx="588764" cy="588764"/>
                <a:chOff x="8085308" y="3475647"/>
                <a:chExt cx="588764" cy="588764"/>
              </a:xfrm>
            </p:grpSpPr>
            <p:sp>
              <p:nvSpPr>
                <p:cNvPr id="96" name="Forma Livre: Forma 95">
                  <a:extLst>
                    <a:ext uri="{FF2B5EF4-FFF2-40B4-BE49-F238E27FC236}">
                      <a16:creationId xmlns:a16="http://schemas.microsoft.com/office/drawing/2014/main" id="{2A627787-88CF-4697-91CF-BF9B61B5A7E4}"/>
                    </a:ext>
                  </a:extLst>
                </p:cNvPr>
                <p:cNvSpPr/>
                <p:nvPr/>
              </p:nvSpPr>
              <p:spPr>
                <a:xfrm>
                  <a:off x="8259745" y="3617407"/>
                  <a:ext cx="261257" cy="314011"/>
                </a:xfrm>
                <a:custGeom>
                  <a:avLst/>
                  <a:gdLst>
                    <a:gd name="connsiteX0" fmla="*/ 0 w 261257"/>
                    <a:gd name="connsiteY0" fmla="*/ 35169 h 314011"/>
                    <a:gd name="connsiteX1" fmla="*/ 188407 w 261257"/>
                    <a:gd name="connsiteY1" fmla="*/ 153237 h 314011"/>
                    <a:gd name="connsiteX2" fmla="*/ 198455 w 261257"/>
                    <a:gd name="connsiteY2" fmla="*/ 314011 h 314011"/>
                    <a:gd name="connsiteX3" fmla="*/ 261257 w 261257"/>
                    <a:gd name="connsiteY3" fmla="*/ 278841 h 314011"/>
                    <a:gd name="connsiteX4" fmla="*/ 261257 w 261257"/>
                    <a:gd name="connsiteY4" fmla="*/ 115556 h 314011"/>
                    <a:gd name="connsiteX5" fmla="*/ 60290 w 261257"/>
                    <a:gd name="connsiteY5" fmla="*/ 0 h 314011"/>
                    <a:gd name="connsiteX6" fmla="*/ 0 w 261257"/>
                    <a:gd name="connsiteY6" fmla="*/ 35169 h 31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257" h="314011">
                      <a:moveTo>
                        <a:pt x="0" y="35169"/>
                      </a:moveTo>
                      <a:lnTo>
                        <a:pt x="188407" y="153237"/>
                      </a:lnTo>
                      <a:lnTo>
                        <a:pt x="198455" y="314011"/>
                      </a:lnTo>
                      <a:lnTo>
                        <a:pt x="261257" y="278841"/>
                      </a:lnTo>
                      <a:lnTo>
                        <a:pt x="261257" y="115556"/>
                      </a:lnTo>
                      <a:lnTo>
                        <a:pt x="60290" y="0"/>
                      </a:lnTo>
                      <a:lnTo>
                        <a:pt x="0" y="35169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97" name="Imagem 96">
                  <a:extLst>
                    <a:ext uri="{FF2B5EF4-FFF2-40B4-BE49-F238E27FC236}">
                      <a16:creationId xmlns:a16="http://schemas.microsoft.com/office/drawing/2014/main" id="{274B764B-A961-4D6D-87C3-428ADBEBFE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5308" y="3475647"/>
                  <a:ext cx="588764" cy="588764"/>
                </a:xfrm>
                <a:prstGeom prst="rect">
                  <a:avLst/>
                </a:prstGeom>
              </p:spPr>
            </p:pic>
          </p:grpSp>
          <p:grpSp>
            <p:nvGrpSpPr>
              <p:cNvPr id="50" name="Agrupar 49">
                <a:extLst>
                  <a:ext uri="{FF2B5EF4-FFF2-40B4-BE49-F238E27FC236}">
                    <a16:creationId xmlns:a16="http://schemas.microsoft.com/office/drawing/2014/main" id="{864365E4-1070-4265-924F-D6F3FF6D2EA3}"/>
                  </a:ext>
                </a:extLst>
              </p:cNvPr>
              <p:cNvGrpSpPr/>
              <p:nvPr/>
            </p:nvGrpSpPr>
            <p:grpSpPr>
              <a:xfrm>
                <a:off x="7271006" y="3243916"/>
                <a:ext cx="588764" cy="588764"/>
                <a:chOff x="7455582" y="2760894"/>
                <a:chExt cx="588764" cy="588764"/>
              </a:xfrm>
            </p:grpSpPr>
            <p:sp>
              <p:nvSpPr>
                <p:cNvPr id="99" name="Forma Livre: Forma 98">
                  <a:extLst>
                    <a:ext uri="{FF2B5EF4-FFF2-40B4-BE49-F238E27FC236}">
                      <a16:creationId xmlns:a16="http://schemas.microsoft.com/office/drawing/2014/main" id="{ED412D24-E8E4-47CE-A9F8-30B7FE09BA5A}"/>
                    </a:ext>
                  </a:extLst>
                </p:cNvPr>
                <p:cNvSpPr/>
                <p:nvPr/>
              </p:nvSpPr>
              <p:spPr>
                <a:xfrm>
                  <a:off x="7630019" y="2902654"/>
                  <a:ext cx="261257" cy="314011"/>
                </a:xfrm>
                <a:custGeom>
                  <a:avLst/>
                  <a:gdLst>
                    <a:gd name="connsiteX0" fmla="*/ 0 w 261257"/>
                    <a:gd name="connsiteY0" fmla="*/ 35169 h 314011"/>
                    <a:gd name="connsiteX1" fmla="*/ 188407 w 261257"/>
                    <a:gd name="connsiteY1" fmla="*/ 153237 h 314011"/>
                    <a:gd name="connsiteX2" fmla="*/ 198455 w 261257"/>
                    <a:gd name="connsiteY2" fmla="*/ 314011 h 314011"/>
                    <a:gd name="connsiteX3" fmla="*/ 261257 w 261257"/>
                    <a:gd name="connsiteY3" fmla="*/ 278841 h 314011"/>
                    <a:gd name="connsiteX4" fmla="*/ 261257 w 261257"/>
                    <a:gd name="connsiteY4" fmla="*/ 115556 h 314011"/>
                    <a:gd name="connsiteX5" fmla="*/ 60290 w 261257"/>
                    <a:gd name="connsiteY5" fmla="*/ 0 h 314011"/>
                    <a:gd name="connsiteX6" fmla="*/ 0 w 261257"/>
                    <a:gd name="connsiteY6" fmla="*/ 35169 h 31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257" h="314011">
                      <a:moveTo>
                        <a:pt x="0" y="35169"/>
                      </a:moveTo>
                      <a:lnTo>
                        <a:pt x="188407" y="153237"/>
                      </a:lnTo>
                      <a:lnTo>
                        <a:pt x="198455" y="314011"/>
                      </a:lnTo>
                      <a:lnTo>
                        <a:pt x="261257" y="278841"/>
                      </a:lnTo>
                      <a:lnTo>
                        <a:pt x="261257" y="115556"/>
                      </a:lnTo>
                      <a:lnTo>
                        <a:pt x="60290" y="0"/>
                      </a:lnTo>
                      <a:lnTo>
                        <a:pt x="0" y="35169"/>
                      </a:lnTo>
                      <a:close/>
                    </a:path>
                  </a:pathLst>
                </a:custGeom>
                <a:solidFill>
                  <a:srgbClr val="FDC9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1" name="Imagem 100">
                  <a:extLst>
                    <a:ext uri="{FF2B5EF4-FFF2-40B4-BE49-F238E27FC236}">
                      <a16:creationId xmlns:a16="http://schemas.microsoft.com/office/drawing/2014/main" id="{C8503D98-341A-40BE-9C69-83AF5839FB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5582" y="2760894"/>
                  <a:ext cx="588764" cy="588764"/>
                </a:xfrm>
                <a:prstGeom prst="rect">
                  <a:avLst/>
                </a:prstGeom>
              </p:spPr>
            </p:pic>
          </p:grpSp>
          <p:grpSp>
            <p:nvGrpSpPr>
              <p:cNvPr id="102" name="Agrupar 101">
                <a:extLst>
                  <a:ext uri="{FF2B5EF4-FFF2-40B4-BE49-F238E27FC236}">
                    <a16:creationId xmlns:a16="http://schemas.microsoft.com/office/drawing/2014/main" id="{365E0C88-9DE7-40CE-8BF2-9BD798401B77}"/>
                  </a:ext>
                </a:extLst>
              </p:cNvPr>
              <p:cNvGrpSpPr/>
              <p:nvPr/>
            </p:nvGrpSpPr>
            <p:grpSpPr>
              <a:xfrm>
                <a:off x="6987307" y="2949923"/>
                <a:ext cx="588764" cy="588764"/>
                <a:chOff x="7455582" y="2760894"/>
                <a:chExt cx="588764" cy="588764"/>
              </a:xfrm>
            </p:grpSpPr>
            <p:sp>
              <p:nvSpPr>
                <p:cNvPr id="103" name="Forma Livre: Forma 102">
                  <a:extLst>
                    <a:ext uri="{FF2B5EF4-FFF2-40B4-BE49-F238E27FC236}">
                      <a16:creationId xmlns:a16="http://schemas.microsoft.com/office/drawing/2014/main" id="{8123390B-7EF2-459E-8C1A-148A2615D83B}"/>
                    </a:ext>
                  </a:extLst>
                </p:cNvPr>
                <p:cNvSpPr/>
                <p:nvPr/>
              </p:nvSpPr>
              <p:spPr>
                <a:xfrm>
                  <a:off x="7630019" y="2902654"/>
                  <a:ext cx="261257" cy="314011"/>
                </a:xfrm>
                <a:custGeom>
                  <a:avLst/>
                  <a:gdLst>
                    <a:gd name="connsiteX0" fmla="*/ 0 w 261257"/>
                    <a:gd name="connsiteY0" fmla="*/ 35169 h 314011"/>
                    <a:gd name="connsiteX1" fmla="*/ 188407 w 261257"/>
                    <a:gd name="connsiteY1" fmla="*/ 153237 h 314011"/>
                    <a:gd name="connsiteX2" fmla="*/ 198455 w 261257"/>
                    <a:gd name="connsiteY2" fmla="*/ 314011 h 314011"/>
                    <a:gd name="connsiteX3" fmla="*/ 261257 w 261257"/>
                    <a:gd name="connsiteY3" fmla="*/ 278841 h 314011"/>
                    <a:gd name="connsiteX4" fmla="*/ 261257 w 261257"/>
                    <a:gd name="connsiteY4" fmla="*/ 115556 h 314011"/>
                    <a:gd name="connsiteX5" fmla="*/ 60290 w 261257"/>
                    <a:gd name="connsiteY5" fmla="*/ 0 h 314011"/>
                    <a:gd name="connsiteX6" fmla="*/ 0 w 261257"/>
                    <a:gd name="connsiteY6" fmla="*/ 35169 h 3140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61257" h="314011">
                      <a:moveTo>
                        <a:pt x="0" y="35169"/>
                      </a:moveTo>
                      <a:lnTo>
                        <a:pt x="188407" y="153237"/>
                      </a:lnTo>
                      <a:lnTo>
                        <a:pt x="198455" y="314011"/>
                      </a:lnTo>
                      <a:lnTo>
                        <a:pt x="261257" y="278841"/>
                      </a:lnTo>
                      <a:lnTo>
                        <a:pt x="261257" y="115556"/>
                      </a:lnTo>
                      <a:lnTo>
                        <a:pt x="60290" y="0"/>
                      </a:lnTo>
                      <a:lnTo>
                        <a:pt x="0" y="35169"/>
                      </a:lnTo>
                      <a:close/>
                    </a:path>
                  </a:pathLst>
                </a:custGeom>
                <a:solidFill>
                  <a:srgbClr val="FDC95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04" name="Imagem 103">
                  <a:extLst>
                    <a:ext uri="{FF2B5EF4-FFF2-40B4-BE49-F238E27FC236}">
                      <a16:creationId xmlns:a16="http://schemas.microsoft.com/office/drawing/2014/main" id="{5C3CBE03-18F7-420E-9147-C496AB602E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55582" y="2760894"/>
                  <a:ext cx="588764" cy="58876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8" name="Agrupar 107">
              <a:extLst>
                <a:ext uri="{FF2B5EF4-FFF2-40B4-BE49-F238E27FC236}">
                  <a16:creationId xmlns:a16="http://schemas.microsoft.com/office/drawing/2014/main" id="{C204ECBE-A3C7-4EFE-9718-698F6FC51C45}"/>
                </a:ext>
              </a:extLst>
            </p:cNvPr>
            <p:cNvGrpSpPr/>
            <p:nvPr/>
          </p:nvGrpSpPr>
          <p:grpSpPr>
            <a:xfrm>
              <a:off x="6675272" y="3494762"/>
              <a:ext cx="1063409" cy="1992583"/>
              <a:chOff x="6675272" y="3494762"/>
              <a:chExt cx="1063409" cy="1992583"/>
            </a:xfrm>
          </p:grpSpPr>
          <p:sp>
            <p:nvSpPr>
              <p:cNvPr id="105" name="Forma Livre: Forma 104">
                <a:extLst>
                  <a:ext uri="{FF2B5EF4-FFF2-40B4-BE49-F238E27FC236}">
                    <a16:creationId xmlns:a16="http://schemas.microsoft.com/office/drawing/2014/main" id="{05C571B6-905F-4CCF-8D50-2737ECF367F4}"/>
                  </a:ext>
                </a:extLst>
              </p:cNvPr>
              <p:cNvSpPr/>
              <p:nvPr/>
            </p:nvSpPr>
            <p:spPr>
              <a:xfrm>
                <a:off x="7208729" y="3494762"/>
                <a:ext cx="0" cy="851770"/>
              </a:xfrm>
              <a:custGeom>
                <a:avLst/>
                <a:gdLst>
                  <a:gd name="connsiteX0" fmla="*/ 0 w 0"/>
                  <a:gd name="connsiteY0" fmla="*/ 0 h 851770"/>
                  <a:gd name="connsiteX1" fmla="*/ 0 w 0"/>
                  <a:gd name="connsiteY1" fmla="*/ 851770 h 85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51770">
                    <a:moveTo>
                      <a:pt x="0" y="0"/>
                    </a:moveTo>
                    <a:lnTo>
                      <a:pt x="0" y="8517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0" name="Agrupar 79">
                <a:extLst>
                  <a:ext uri="{FF2B5EF4-FFF2-40B4-BE49-F238E27FC236}">
                    <a16:creationId xmlns:a16="http://schemas.microsoft.com/office/drawing/2014/main" id="{DA2B669C-513C-4038-837A-7A0F55834133}"/>
                  </a:ext>
                </a:extLst>
              </p:cNvPr>
              <p:cNvGrpSpPr/>
              <p:nvPr/>
            </p:nvGrpSpPr>
            <p:grpSpPr>
              <a:xfrm>
                <a:off x="6675272" y="4354772"/>
                <a:ext cx="1063409" cy="1132573"/>
                <a:chOff x="467544" y="2204864"/>
                <a:chExt cx="1458463" cy="1553321"/>
              </a:xfrm>
            </p:grpSpPr>
            <p:grpSp>
              <p:nvGrpSpPr>
                <p:cNvPr id="82" name="Agrupar 81">
                  <a:extLst>
                    <a:ext uri="{FF2B5EF4-FFF2-40B4-BE49-F238E27FC236}">
                      <a16:creationId xmlns:a16="http://schemas.microsoft.com/office/drawing/2014/main" id="{31129F7E-7DE4-4B1F-8D21-AFBDAA9057F2}"/>
                    </a:ext>
                  </a:extLst>
                </p:cNvPr>
                <p:cNvGrpSpPr/>
                <p:nvPr/>
              </p:nvGrpSpPr>
              <p:grpSpPr>
                <a:xfrm>
                  <a:off x="467544" y="2204864"/>
                  <a:ext cx="1458463" cy="1553321"/>
                  <a:chOff x="449241" y="2031128"/>
                  <a:chExt cx="1458463" cy="1553321"/>
                </a:xfrm>
              </p:grpSpPr>
              <p:sp>
                <p:nvSpPr>
                  <p:cNvPr id="84" name="Elipse 83">
                    <a:extLst>
                      <a:ext uri="{FF2B5EF4-FFF2-40B4-BE49-F238E27FC236}">
                        <a16:creationId xmlns:a16="http://schemas.microsoft.com/office/drawing/2014/main" id="{2F12110D-B96E-476F-B61A-515FCA3947A1}"/>
                      </a:ext>
                    </a:extLst>
                  </p:cNvPr>
                  <p:cNvSpPr/>
                  <p:nvPr/>
                </p:nvSpPr>
                <p:spPr>
                  <a:xfrm>
                    <a:off x="467544" y="2031128"/>
                    <a:ext cx="1440160" cy="1440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3">
                    <a:extLst>
                      <a:ext uri="{FF2B5EF4-FFF2-40B4-BE49-F238E27FC236}">
                        <a16:creationId xmlns:a16="http://schemas.microsoft.com/office/drawing/2014/main" id="{0A09BABA-C091-4B4C-A9C6-078FBEEA3462}"/>
                      </a:ext>
                    </a:extLst>
                  </p:cNvPr>
                  <p:cNvSpPr/>
                  <p:nvPr/>
                </p:nvSpPr>
                <p:spPr>
                  <a:xfrm>
                    <a:off x="449241" y="3141805"/>
                    <a:ext cx="1440160" cy="4426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25400" dist="635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Você</a:t>
                    </a:r>
                    <a:endParaRPr lang="pt-BR" sz="12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p:grpSp>
            <p:pic>
              <p:nvPicPr>
                <p:cNvPr id="83" name="Imagem 82">
                  <a:extLst>
                    <a:ext uri="{FF2B5EF4-FFF2-40B4-BE49-F238E27FC236}">
                      <a16:creationId xmlns:a16="http://schemas.microsoft.com/office/drawing/2014/main" id="{3A422011-0DC8-427D-B4D6-59BD634134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14971" y="2420469"/>
                  <a:ext cx="781911" cy="781911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9" name="Agrupar 108">
              <a:extLst>
                <a:ext uri="{FF2B5EF4-FFF2-40B4-BE49-F238E27FC236}">
                  <a16:creationId xmlns:a16="http://schemas.microsoft.com/office/drawing/2014/main" id="{DE6D02BE-7FD6-47B2-BC7A-66EB18058F46}"/>
                </a:ext>
              </a:extLst>
            </p:cNvPr>
            <p:cNvGrpSpPr/>
            <p:nvPr/>
          </p:nvGrpSpPr>
          <p:grpSpPr>
            <a:xfrm>
              <a:off x="7858668" y="3494762"/>
              <a:ext cx="1063409" cy="1992583"/>
              <a:chOff x="7858668" y="3494762"/>
              <a:chExt cx="1063409" cy="1992583"/>
            </a:xfrm>
          </p:grpSpPr>
          <p:sp>
            <p:nvSpPr>
              <p:cNvPr id="107" name="Forma Livre: Forma 106">
                <a:extLst>
                  <a:ext uri="{FF2B5EF4-FFF2-40B4-BE49-F238E27FC236}">
                    <a16:creationId xmlns:a16="http://schemas.microsoft.com/office/drawing/2014/main" id="{4F32FF97-2078-42A5-8041-85720B424F2A}"/>
                  </a:ext>
                </a:extLst>
              </p:cNvPr>
              <p:cNvSpPr/>
              <p:nvPr/>
            </p:nvSpPr>
            <p:spPr>
              <a:xfrm>
                <a:off x="8085550" y="3494762"/>
                <a:ext cx="45719" cy="1017214"/>
              </a:xfrm>
              <a:custGeom>
                <a:avLst/>
                <a:gdLst>
                  <a:gd name="connsiteX0" fmla="*/ 0 w 0"/>
                  <a:gd name="connsiteY0" fmla="*/ 0 h 851770"/>
                  <a:gd name="connsiteX1" fmla="*/ 0 w 0"/>
                  <a:gd name="connsiteY1" fmla="*/ 851770 h 85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851770">
                    <a:moveTo>
                      <a:pt x="0" y="0"/>
                    </a:moveTo>
                    <a:lnTo>
                      <a:pt x="0" y="8517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9" name="Agrupar 88">
                <a:extLst>
                  <a:ext uri="{FF2B5EF4-FFF2-40B4-BE49-F238E27FC236}">
                    <a16:creationId xmlns:a16="http://schemas.microsoft.com/office/drawing/2014/main" id="{886D2C09-1F2B-41A6-B5EB-FD6D8FE15324}"/>
                  </a:ext>
                </a:extLst>
              </p:cNvPr>
              <p:cNvGrpSpPr/>
              <p:nvPr/>
            </p:nvGrpSpPr>
            <p:grpSpPr>
              <a:xfrm>
                <a:off x="7858668" y="4354772"/>
                <a:ext cx="1063409" cy="1132573"/>
                <a:chOff x="2267744" y="2204864"/>
                <a:chExt cx="1458463" cy="1553321"/>
              </a:xfrm>
            </p:grpSpPr>
            <p:grpSp>
              <p:nvGrpSpPr>
                <p:cNvPr id="91" name="Agrupar 90">
                  <a:extLst>
                    <a:ext uri="{FF2B5EF4-FFF2-40B4-BE49-F238E27FC236}">
                      <a16:creationId xmlns:a16="http://schemas.microsoft.com/office/drawing/2014/main" id="{15C374A7-BE9D-4B22-9931-DCD477466B28}"/>
                    </a:ext>
                  </a:extLst>
                </p:cNvPr>
                <p:cNvGrpSpPr/>
                <p:nvPr/>
              </p:nvGrpSpPr>
              <p:grpSpPr>
                <a:xfrm>
                  <a:off x="2267744" y="2204864"/>
                  <a:ext cx="1458463" cy="1553321"/>
                  <a:chOff x="449241" y="2031128"/>
                  <a:chExt cx="1458463" cy="1553321"/>
                </a:xfrm>
              </p:grpSpPr>
              <p:sp>
                <p:nvSpPr>
                  <p:cNvPr id="93" name="Elipse 92">
                    <a:extLst>
                      <a:ext uri="{FF2B5EF4-FFF2-40B4-BE49-F238E27FC236}">
                        <a16:creationId xmlns:a16="http://schemas.microsoft.com/office/drawing/2014/main" id="{6C2A7E5D-77CE-4FB3-BF15-E138C8EAC941}"/>
                      </a:ext>
                    </a:extLst>
                  </p:cNvPr>
                  <p:cNvSpPr/>
                  <p:nvPr/>
                </p:nvSpPr>
                <p:spPr>
                  <a:xfrm>
                    <a:off x="467544" y="2031128"/>
                    <a:ext cx="1440160" cy="1440160"/>
                  </a:xfrm>
                  <a:prstGeom prst="ellipse">
                    <a:avLst/>
                  </a:prstGeom>
                  <a:solidFill>
                    <a:srgbClr val="FFA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83">
                    <a:extLst>
                      <a:ext uri="{FF2B5EF4-FFF2-40B4-BE49-F238E27FC236}">
                        <a16:creationId xmlns:a16="http://schemas.microsoft.com/office/drawing/2014/main" id="{78AAD8B9-B985-4708-9A97-9AFE77390EC9}"/>
                      </a:ext>
                    </a:extLst>
                  </p:cNvPr>
                  <p:cNvSpPr/>
                  <p:nvPr/>
                </p:nvSpPr>
                <p:spPr>
                  <a:xfrm>
                    <a:off x="449241" y="3141805"/>
                    <a:ext cx="1440160" cy="442644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>
                    <a:outerShdw blurRad="25400" dist="635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t-BR" sz="14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Cunhado</a:t>
                    </a:r>
                    <a:endParaRPr lang="pt-BR" sz="1200" b="1" dirty="0">
                      <a:solidFill>
                        <a:schemeClr val="bg1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</p:grpSp>
            <p:pic>
              <p:nvPicPr>
                <p:cNvPr id="92" name="Imagem 91">
                  <a:extLst>
                    <a:ext uri="{FF2B5EF4-FFF2-40B4-BE49-F238E27FC236}">
                      <a16:creationId xmlns:a16="http://schemas.microsoft.com/office/drawing/2014/main" id="{B1FB5B5C-69AD-4B16-B3F5-DFA2A07E1B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15171" y="2420469"/>
                  <a:ext cx="781911" cy="781911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21" name="Elipse 120">
            <a:extLst>
              <a:ext uri="{FF2B5EF4-FFF2-40B4-BE49-F238E27FC236}">
                <a16:creationId xmlns:a16="http://schemas.microsoft.com/office/drawing/2014/main" id="{7C3BCB09-5CE5-42D1-B043-94A1323AAF26}"/>
              </a:ext>
            </a:extLst>
          </p:cNvPr>
          <p:cNvSpPr/>
          <p:nvPr/>
        </p:nvSpPr>
        <p:spPr>
          <a:xfrm>
            <a:off x="2929319" y="4159751"/>
            <a:ext cx="679930" cy="679930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22" name="Agrupar 121">
            <a:extLst>
              <a:ext uri="{FF2B5EF4-FFF2-40B4-BE49-F238E27FC236}">
                <a16:creationId xmlns:a16="http://schemas.microsoft.com/office/drawing/2014/main" id="{F7924EFD-EDEF-4405-ACD8-5BFA5A91ADF7}"/>
              </a:ext>
            </a:extLst>
          </p:cNvPr>
          <p:cNvGrpSpPr/>
          <p:nvPr/>
        </p:nvGrpSpPr>
        <p:grpSpPr>
          <a:xfrm>
            <a:off x="8980043" y="5311648"/>
            <a:ext cx="679930" cy="679930"/>
            <a:chOff x="2846147" y="3814179"/>
            <a:chExt cx="400833" cy="400833"/>
          </a:xfrm>
        </p:grpSpPr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64EB7FB0-FC33-46BD-A0D6-EFEF0CAC1D52}"/>
                </a:ext>
              </a:extLst>
            </p:cNvPr>
            <p:cNvSpPr/>
            <p:nvPr/>
          </p:nvSpPr>
          <p:spPr>
            <a:xfrm>
              <a:off x="2846147" y="3814179"/>
              <a:ext cx="400833" cy="400833"/>
            </a:xfrm>
            <a:prstGeom prst="ellipse">
              <a:avLst/>
            </a:prstGeom>
            <a:solidFill>
              <a:srgbClr val="92D05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Imagem 123">
              <a:extLst>
                <a:ext uri="{FF2B5EF4-FFF2-40B4-BE49-F238E27FC236}">
                  <a16:creationId xmlns:a16="http://schemas.microsoft.com/office/drawing/2014/main" id="{E9051B7B-F751-4D6E-A3FA-9BE2F7D66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6842" y="3892339"/>
              <a:ext cx="259441" cy="259441"/>
            </a:xfrm>
            <a:prstGeom prst="rect">
              <a:avLst/>
            </a:prstGeom>
          </p:spPr>
        </p:pic>
      </p:grpSp>
      <p:sp>
        <p:nvSpPr>
          <p:cNvPr id="87" name="Title 1">
            <a:extLst>
              <a:ext uri="{FF2B5EF4-FFF2-40B4-BE49-F238E27FC236}">
                <a16:creationId xmlns:a16="http://schemas.microsoft.com/office/drawing/2014/main" id="{347FBF7B-CCFF-49D9-9BE1-CE78E481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558507"/>
            <a:ext cx="12191999" cy="890410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Variável</a:t>
            </a:r>
          </a:p>
        </p:txBody>
      </p:sp>
    </p:spTree>
    <p:extLst>
      <p:ext uri="{BB962C8B-B14F-4D97-AF65-F5344CB8AC3E}">
        <p14:creationId xmlns:p14="http://schemas.microsoft.com/office/powerpoint/2010/main" val="37884830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2">
            <a:extLst>
              <a:ext uri="{FF2B5EF4-FFF2-40B4-BE49-F238E27FC236}">
                <a16:creationId xmlns:a16="http://schemas.microsoft.com/office/drawing/2014/main" id="{32CE8BB1-B35C-4371-B925-9CD590E08C9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A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472530"/>
            <a:ext cx="12191999" cy="779462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bolsa brasileira hoje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9E9CEC6-DC1F-4BE8-B3AD-A4ABC626DC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130" y="1359397"/>
            <a:ext cx="5718060" cy="549860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4B6FDF7B-C5D2-496E-ABB9-717929AA785C}"/>
              </a:ext>
            </a:extLst>
          </p:cNvPr>
          <p:cNvSpPr/>
          <p:nvPr/>
        </p:nvSpPr>
        <p:spPr>
          <a:xfrm>
            <a:off x="198670" y="2707992"/>
            <a:ext cx="2828925" cy="812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pt-BR" sz="9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B3 </a:t>
            </a:r>
          </a:p>
          <a:p>
            <a:pPr algn="ctr">
              <a:lnSpc>
                <a:spcPts val="3000"/>
              </a:lnSpc>
            </a:pPr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Brasil, Bolsa, Balcão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B29DFAA5-233F-41AF-9DB9-5D5209C08736}"/>
              </a:ext>
            </a:extLst>
          </p:cNvPr>
          <p:cNvGrpSpPr/>
          <p:nvPr/>
        </p:nvGrpSpPr>
        <p:grpSpPr>
          <a:xfrm>
            <a:off x="2386198" y="2471956"/>
            <a:ext cx="1255597" cy="291870"/>
            <a:chOff x="2386198" y="2471956"/>
            <a:chExt cx="1255597" cy="291870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FB77BA6E-AECA-4EAF-A9D3-687ADCA89647}"/>
                </a:ext>
              </a:extLst>
            </p:cNvPr>
            <p:cNvSpPr/>
            <p:nvPr/>
          </p:nvSpPr>
          <p:spPr>
            <a:xfrm>
              <a:off x="3349925" y="2471956"/>
              <a:ext cx="291870" cy="291870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A5134CB8-4B8B-4E64-8059-B30507268AE7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 flipH="1" flipV="1">
              <a:off x="2386198" y="2603973"/>
              <a:ext cx="963727" cy="13918"/>
            </a:xfrm>
            <a:prstGeom prst="line">
              <a:avLst/>
            </a:prstGeom>
            <a:ln w="38100">
              <a:solidFill>
                <a:srgbClr val="4D4D4D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BEA54C46-CD55-4E50-82C8-16FFDAE670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38" y="1420101"/>
            <a:ext cx="1017839" cy="1017839"/>
          </a:xfrm>
          <a:prstGeom prst="rect">
            <a:avLst/>
          </a:prstGeom>
        </p:spPr>
      </p:pic>
      <p:grpSp>
        <p:nvGrpSpPr>
          <p:cNvPr id="17" name="Agrupar 16">
            <a:extLst>
              <a:ext uri="{FF2B5EF4-FFF2-40B4-BE49-F238E27FC236}">
                <a16:creationId xmlns:a16="http://schemas.microsoft.com/office/drawing/2014/main" id="{E9E45590-E4D7-4AA0-8AD7-B8244216F8E1}"/>
              </a:ext>
            </a:extLst>
          </p:cNvPr>
          <p:cNvGrpSpPr/>
          <p:nvPr/>
        </p:nvGrpSpPr>
        <p:grpSpPr>
          <a:xfrm>
            <a:off x="508756" y="4115807"/>
            <a:ext cx="1346910" cy="1346646"/>
            <a:chOff x="508756" y="4056669"/>
            <a:chExt cx="1346910" cy="1346646"/>
          </a:xfrm>
        </p:grpSpPr>
        <p:grpSp>
          <p:nvGrpSpPr>
            <p:cNvPr id="35" name="Agrupar 34">
              <a:extLst>
                <a:ext uri="{FF2B5EF4-FFF2-40B4-BE49-F238E27FC236}">
                  <a16:creationId xmlns:a16="http://schemas.microsoft.com/office/drawing/2014/main" id="{AB65822C-1D5E-46F7-8EE2-9677ADB955FA}"/>
                </a:ext>
              </a:extLst>
            </p:cNvPr>
            <p:cNvGrpSpPr/>
            <p:nvPr/>
          </p:nvGrpSpPr>
          <p:grpSpPr>
            <a:xfrm>
              <a:off x="508756" y="4056669"/>
              <a:ext cx="1346910" cy="1346646"/>
              <a:chOff x="230843" y="4605460"/>
              <a:chExt cx="1346910" cy="1346646"/>
            </a:xfrm>
          </p:grpSpPr>
          <p:sp>
            <p:nvSpPr>
              <p:cNvPr id="36" name="Elipse 35">
                <a:extLst>
                  <a:ext uri="{FF2B5EF4-FFF2-40B4-BE49-F238E27FC236}">
                    <a16:creationId xmlns:a16="http://schemas.microsoft.com/office/drawing/2014/main" id="{F079CDAC-DB93-47B2-9411-A8D1FAF2F782}"/>
                  </a:ext>
                </a:extLst>
              </p:cNvPr>
              <p:cNvSpPr/>
              <p:nvPr/>
            </p:nvSpPr>
            <p:spPr>
              <a:xfrm>
                <a:off x="529247" y="4605460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37" name="Retângulo 36">
                <a:extLst>
                  <a:ext uri="{FF2B5EF4-FFF2-40B4-BE49-F238E27FC236}">
                    <a16:creationId xmlns:a16="http://schemas.microsoft.com/office/drawing/2014/main" id="{570CF937-2C74-4BEB-9673-4882EFA48DB2}"/>
                  </a:ext>
                </a:extLst>
              </p:cNvPr>
              <p:cNvSpPr/>
              <p:nvPr/>
            </p:nvSpPr>
            <p:spPr>
              <a:xfrm>
                <a:off x="230843" y="5428886"/>
                <a:ext cx="13469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/>
                <a:r>
                  <a:rPr lang="pt-BR" sz="1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327 </a:t>
                </a:r>
                <a:r>
                  <a:rPr lang="pt-B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empresas listadas</a:t>
                </a:r>
              </a:p>
            </p:txBody>
          </p:sp>
        </p:grpSp>
        <p:pic>
          <p:nvPicPr>
            <p:cNvPr id="45" name="Imagem 44">
              <a:extLst>
                <a:ext uri="{FF2B5EF4-FFF2-40B4-BE49-F238E27FC236}">
                  <a16:creationId xmlns:a16="http://schemas.microsoft.com/office/drawing/2014/main" id="{E44F5573-A216-4EB6-ADC6-3846E7DF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017" y="4176788"/>
              <a:ext cx="516388" cy="51638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5B5F76E-A595-4ECD-B401-D7D6A02DDEED}"/>
              </a:ext>
            </a:extLst>
          </p:cNvPr>
          <p:cNvGrpSpPr/>
          <p:nvPr/>
        </p:nvGrpSpPr>
        <p:grpSpPr>
          <a:xfrm>
            <a:off x="8632423" y="1205302"/>
            <a:ext cx="3421783" cy="4712390"/>
            <a:chOff x="8632423" y="1205302"/>
            <a:chExt cx="3421783" cy="4712390"/>
          </a:xfrm>
        </p:grpSpPr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A88CAFDE-E7BB-4305-BDB3-B0C0F34DB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7202" y="1205302"/>
              <a:ext cx="1017839" cy="1017839"/>
            </a:xfrm>
            <a:prstGeom prst="rect">
              <a:avLst/>
            </a:prstGeom>
          </p:spPr>
        </p:pic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DC142CA9-94C2-4AEE-A73D-D6D4087FF523}"/>
                </a:ext>
              </a:extLst>
            </p:cNvPr>
            <p:cNvSpPr txBox="1">
              <a:spLocks/>
            </p:cNvSpPr>
            <p:nvPr/>
          </p:nvSpPr>
          <p:spPr>
            <a:xfrm>
              <a:off x="8632423" y="2945475"/>
              <a:ext cx="3421783" cy="297221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61950" indent="0">
                <a:buNone/>
              </a:pPr>
              <a:r>
                <a:rPr lang="pt-BR" sz="18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 5 bolsas em </a:t>
              </a:r>
              <a:br>
                <a:rPr lang="pt-BR" sz="18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8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 negociado</a:t>
              </a:r>
              <a:r>
                <a:rPr lang="pt-BR" sz="16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1º: New York Stock Exchange</a:t>
              </a:r>
              <a:b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 York (EUA)</a:t>
              </a:r>
            </a:p>
            <a:p>
              <a:pPr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2º: NASDAQ OMX </a:t>
              </a:r>
              <a:r>
                <a:rPr lang="pt-BR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</a:t>
              </a:r>
              <a:b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Nova York (EUA)</a:t>
              </a:r>
            </a:p>
            <a:p>
              <a:pPr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3º: </a:t>
              </a:r>
              <a:r>
                <a:rPr lang="pt-BR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Tokyo</a:t>
              </a: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Stock Exchange</a:t>
              </a:r>
              <a:b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Tóquio (Japão)</a:t>
              </a:r>
            </a:p>
            <a:p>
              <a:pPr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4º: Shanghai Stock Exchange </a:t>
              </a:r>
              <a:b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Xangai (China)</a:t>
              </a:r>
            </a:p>
            <a:p>
              <a:pPr>
                <a:lnSpc>
                  <a:spcPct val="100000"/>
                </a:lnSpc>
                <a:buFont typeface="Wingdings" panose="05000000000000000000" pitchFamily="2" charset="2"/>
                <a:buChar char="§"/>
              </a:pPr>
              <a: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5º: </a:t>
              </a:r>
              <a:r>
                <a:rPr lang="pt-BR" sz="14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Euronext</a:t>
              </a:r>
              <a:br>
                <a:rPr lang="pt-BR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Amsterdã/Paris</a:t>
              </a:r>
              <a:r>
                <a:rPr lang="pt-BR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(UE</a:t>
              </a:r>
              <a:r>
                <a:rPr lang="pt-BR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pt-B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5" name="Agrupar 54">
              <a:extLst>
                <a:ext uri="{FF2B5EF4-FFF2-40B4-BE49-F238E27FC236}">
                  <a16:creationId xmlns:a16="http://schemas.microsoft.com/office/drawing/2014/main" id="{E7D9BBD5-0F4B-4F28-8C45-D76BDFDB8903}"/>
                </a:ext>
              </a:extLst>
            </p:cNvPr>
            <p:cNvGrpSpPr/>
            <p:nvPr/>
          </p:nvGrpSpPr>
          <p:grpSpPr>
            <a:xfrm rot="5400000">
              <a:off x="8746546" y="2235479"/>
              <a:ext cx="900287" cy="291870"/>
              <a:chOff x="8145518" y="2959133"/>
              <a:chExt cx="900287" cy="291870"/>
            </a:xfrm>
          </p:grpSpPr>
          <p:sp>
            <p:nvSpPr>
              <p:cNvPr id="32" name="Elipse 31">
                <a:extLst>
                  <a:ext uri="{FF2B5EF4-FFF2-40B4-BE49-F238E27FC236}">
                    <a16:creationId xmlns:a16="http://schemas.microsoft.com/office/drawing/2014/main" id="{F0AF963A-DC4C-4125-9CFE-8E62CB679326}"/>
                  </a:ext>
                </a:extLst>
              </p:cNvPr>
              <p:cNvSpPr/>
              <p:nvPr/>
            </p:nvSpPr>
            <p:spPr>
              <a:xfrm rot="10800000">
                <a:off x="8145518" y="2959133"/>
                <a:ext cx="291870" cy="291870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52" name="Conector reto 51">
                <a:extLst>
                  <a:ext uri="{FF2B5EF4-FFF2-40B4-BE49-F238E27FC236}">
                    <a16:creationId xmlns:a16="http://schemas.microsoft.com/office/drawing/2014/main" id="{5C19C715-9517-4614-A904-63FF18FD7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37388" y="3109735"/>
                <a:ext cx="608417" cy="8787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483D6F0-C51B-4249-8037-052D11B05DE0}"/>
              </a:ext>
            </a:extLst>
          </p:cNvPr>
          <p:cNvGrpSpPr/>
          <p:nvPr/>
        </p:nvGrpSpPr>
        <p:grpSpPr>
          <a:xfrm>
            <a:off x="1392259" y="4115807"/>
            <a:ext cx="2097351" cy="1562090"/>
            <a:chOff x="1392259" y="4115807"/>
            <a:chExt cx="2097351" cy="1562090"/>
          </a:xfrm>
        </p:grpSpPr>
        <p:grpSp>
          <p:nvGrpSpPr>
            <p:cNvPr id="15" name="Agrupar 14">
              <a:extLst>
                <a:ext uri="{FF2B5EF4-FFF2-40B4-BE49-F238E27FC236}">
                  <a16:creationId xmlns:a16="http://schemas.microsoft.com/office/drawing/2014/main" id="{49E7FE31-30E0-4824-8BE6-C80A061A0261}"/>
                </a:ext>
              </a:extLst>
            </p:cNvPr>
            <p:cNvGrpSpPr/>
            <p:nvPr/>
          </p:nvGrpSpPr>
          <p:grpSpPr>
            <a:xfrm>
              <a:off x="2007253" y="4115807"/>
              <a:ext cx="1482357" cy="1562090"/>
              <a:chOff x="1600005" y="4056669"/>
              <a:chExt cx="1482357" cy="1562090"/>
            </a:xfrm>
          </p:grpSpPr>
          <p:grpSp>
            <p:nvGrpSpPr>
              <p:cNvPr id="38" name="Agrupar 37">
                <a:extLst>
                  <a:ext uri="{FF2B5EF4-FFF2-40B4-BE49-F238E27FC236}">
                    <a16:creationId xmlns:a16="http://schemas.microsoft.com/office/drawing/2014/main" id="{32003D17-44F4-4FDC-AF14-59223C993AB6}"/>
                  </a:ext>
                </a:extLst>
              </p:cNvPr>
              <p:cNvGrpSpPr/>
              <p:nvPr/>
            </p:nvGrpSpPr>
            <p:grpSpPr>
              <a:xfrm>
                <a:off x="1600005" y="4056669"/>
                <a:ext cx="1482357" cy="1562090"/>
                <a:chOff x="155998" y="4605460"/>
                <a:chExt cx="1482357" cy="1562090"/>
              </a:xfrm>
            </p:grpSpPr>
            <p:sp>
              <p:nvSpPr>
                <p:cNvPr id="39" name="Elipse 38">
                  <a:extLst>
                    <a:ext uri="{FF2B5EF4-FFF2-40B4-BE49-F238E27FC236}">
                      <a16:creationId xmlns:a16="http://schemas.microsoft.com/office/drawing/2014/main" id="{E79A5407-31CF-4675-B0B9-E51685541899}"/>
                    </a:ext>
                  </a:extLst>
                </p:cNvPr>
                <p:cNvSpPr/>
                <p:nvPr/>
              </p:nvSpPr>
              <p:spPr>
                <a:xfrm>
                  <a:off x="529247" y="4605460"/>
                  <a:ext cx="756627" cy="756627"/>
                </a:xfrm>
                <a:prstGeom prst="ellipse">
                  <a:avLst/>
                </a:prstGeom>
                <a:solidFill>
                  <a:srgbClr val="26A7CE"/>
                </a:solidFill>
                <a:ln w="38100"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0" name="Retângulo 39">
                  <a:extLst>
                    <a:ext uri="{FF2B5EF4-FFF2-40B4-BE49-F238E27FC236}">
                      <a16:creationId xmlns:a16="http://schemas.microsoft.com/office/drawing/2014/main" id="{8FCBB0ED-5513-4A86-AC5B-C1E32569A8AA}"/>
                    </a:ext>
                  </a:extLst>
                </p:cNvPr>
                <p:cNvSpPr/>
                <p:nvPr/>
              </p:nvSpPr>
              <p:spPr>
                <a:xfrm>
                  <a:off x="155998" y="5428886"/>
                  <a:ext cx="1482357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/>
                  <a: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Capitalização de mercado </a:t>
                  </a:r>
                  <a:r>
                    <a:rPr lang="pt-BR" sz="1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U$1,12 trilhões</a:t>
                  </a:r>
                </a:p>
              </p:txBody>
            </p:sp>
          </p:grpSp>
          <p:pic>
            <p:nvPicPr>
              <p:cNvPr id="46" name="Imagem 45">
                <a:extLst>
                  <a:ext uri="{FF2B5EF4-FFF2-40B4-BE49-F238E27FC236}">
                    <a16:creationId xmlns:a16="http://schemas.microsoft.com/office/drawing/2014/main" id="{C2C13B21-7859-4153-981B-5277893A1B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3372" y="4176788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56" name="Arco 55">
              <a:extLst>
                <a:ext uri="{FF2B5EF4-FFF2-40B4-BE49-F238E27FC236}">
                  <a16:creationId xmlns:a16="http://schemas.microsoft.com/office/drawing/2014/main" id="{75925569-659F-468E-BDE4-172D051E923D}"/>
                </a:ext>
              </a:extLst>
            </p:cNvPr>
            <p:cNvSpPr/>
            <p:nvPr/>
          </p:nvSpPr>
          <p:spPr>
            <a:xfrm rot="18894183">
              <a:off x="1392259" y="4356586"/>
              <a:ext cx="1162591" cy="116259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3C8C849-7E7F-4CD9-8C21-7ABFF37A6B28}"/>
              </a:ext>
            </a:extLst>
          </p:cNvPr>
          <p:cNvGrpSpPr/>
          <p:nvPr/>
        </p:nvGrpSpPr>
        <p:grpSpPr>
          <a:xfrm>
            <a:off x="2959800" y="3477680"/>
            <a:ext cx="2221528" cy="2415660"/>
            <a:chOff x="2959800" y="3477680"/>
            <a:chExt cx="2221528" cy="2415660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C9A30124-2EFB-4EAC-8B1D-4E58D5FFEAA8}"/>
                </a:ext>
              </a:extLst>
            </p:cNvPr>
            <p:cNvGrpSpPr/>
            <p:nvPr/>
          </p:nvGrpSpPr>
          <p:grpSpPr>
            <a:xfrm>
              <a:off x="3489611" y="4115807"/>
              <a:ext cx="1691717" cy="1777533"/>
              <a:chOff x="2698552" y="4056669"/>
              <a:chExt cx="1691717" cy="1777533"/>
            </a:xfrm>
          </p:grpSpPr>
          <p:grpSp>
            <p:nvGrpSpPr>
              <p:cNvPr id="41" name="Agrupar 40">
                <a:extLst>
                  <a:ext uri="{FF2B5EF4-FFF2-40B4-BE49-F238E27FC236}">
                    <a16:creationId xmlns:a16="http://schemas.microsoft.com/office/drawing/2014/main" id="{93843D80-5F5A-4B3D-BA68-C19700480CFA}"/>
                  </a:ext>
                </a:extLst>
              </p:cNvPr>
              <p:cNvGrpSpPr/>
              <p:nvPr/>
            </p:nvGrpSpPr>
            <p:grpSpPr>
              <a:xfrm>
                <a:off x="2698552" y="4056669"/>
                <a:ext cx="1691717" cy="1777533"/>
                <a:chOff x="61701" y="4605460"/>
                <a:chExt cx="1691717" cy="1777533"/>
              </a:xfrm>
            </p:grpSpPr>
            <p:sp>
              <p:nvSpPr>
                <p:cNvPr id="42" name="Elipse 41">
                  <a:extLst>
                    <a:ext uri="{FF2B5EF4-FFF2-40B4-BE49-F238E27FC236}">
                      <a16:creationId xmlns:a16="http://schemas.microsoft.com/office/drawing/2014/main" id="{626AAB97-DF47-42CB-AD4F-2BAA7C5BBABD}"/>
                    </a:ext>
                  </a:extLst>
                </p:cNvPr>
                <p:cNvSpPr/>
                <p:nvPr/>
              </p:nvSpPr>
              <p:spPr>
                <a:xfrm>
                  <a:off x="529247" y="4605460"/>
                  <a:ext cx="756627" cy="756627"/>
                </a:xfrm>
                <a:prstGeom prst="ellipse">
                  <a:avLst/>
                </a:prstGeom>
                <a:solidFill>
                  <a:srgbClr val="26A7CE"/>
                </a:solidFill>
                <a:ln w="38100">
                  <a:solidFill>
                    <a:srgbClr val="4D4D4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 dirty="0"/>
                </a:p>
              </p:txBody>
            </p:sp>
            <p:sp>
              <p:nvSpPr>
                <p:cNvPr id="43" name="Retângulo 42">
                  <a:extLst>
                    <a:ext uri="{FF2B5EF4-FFF2-40B4-BE49-F238E27FC236}">
                      <a16:creationId xmlns:a16="http://schemas.microsoft.com/office/drawing/2014/main" id="{B022EE92-9381-405D-BAE9-C2F9BB6B3D01}"/>
                    </a:ext>
                  </a:extLst>
                </p:cNvPr>
                <p:cNvSpPr/>
                <p:nvPr/>
              </p:nvSpPr>
              <p:spPr>
                <a:xfrm>
                  <a:off x="61701" y="5428886"/>
                  <a:ext cx="1691717" cy="95410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1" algn="ctr"/>
                  <a:r>
                    <a:rPr lang="pt-BR" sz="1400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19ª maior </a:t>
                  </a:r>
                  <a: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bolsa </a:t>
                  </a:r>
                  <a:b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do mundo em capitalização </a:t>
                  </a:r>
                  <a:b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</a:br>
                  <a:r>
                    <a:rPr lang="pt-BR" sz="14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de mercado</a:t>
                  </a:r>
                </a:p>
              </p:txBody>
            </p:sp>
          </p:grpSp>
          <p:pic>
            <p:nvPicPr>
              <p:cNvPr id="44" name="Imagem 43">
                <a:extLst>
                  <a:ext uri="{FF2B5EF4-FFF2-40B4-BE49-F238E27FC236}">
                    <a16:creationId xmlns:a16="http://schemas.microsoft.com/office/drawing/2014/main" id="{5F2BC331-2608-4AF7-9EAD-D4EA63D055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86217" y="4176788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57" name="Arco 56">
              <a:extLst>
                <a:ext uri="{FF2B5EF4-FFF2-40B4-BE49-F238E27FC236}">
                  <a16:creationId xmlns:a16="http://schemas.microsoft.com/office/drawing/2014/main" id="{F11D5CFB-A933-4BAA-80BF-58C8C449F028}"/>
                </a:ext>
              </a:extLst>
            </p:cNvPr>
            <p:cNvSpPr/>
            <p:nvPr/>
          </p:nvSpPr>
          <p:spPr>
            <a:xfrm rot="8100000">
              <a:off x="2959800" y="3477680"/>
              <a:ext cx="1162591" cy="116259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01023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A8526D1F-F88E-4893-9E1A-AF4F76163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6529BA7-148C-4EBF-9127-4FDB84B3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4788" y="434684"/>
            <a:ext cx="2600676" cy="1753312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Renda Variável</a:t>
            </a:r>
          </a:p>
        </p:txBody>
      </p:sp>
      <p:sp>
        <p:nvSpPr>
          <p:cNvPr id="33" name="Title 4">
            <a:extLst>
              <a:ext uri="{FF2B5EF4-FFF2-40B4-BE49-F238E27FC236}">
                <a16:creationId xmlns:a16="http://schemas.microsoft.com/office/drawing/2014/main" id="{A3C22BE9-9D2A-4564-9F7E-0BAC01BCC300}"/>
              </a:ext>
            </a:extLst>
          </p:cNvPr>
          <p:cNvSpPr txBox="1">
            <a:spLocks/>
          </p:cNvSpPr>
          <p:nvPr/>
        </p:nvSpPr>
        <p:spPr>
          <a:xfrm>
            <a:off x="0" y="3580971"/>
            <a:ext cx="12191999" cy="77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115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RV</a:t>
            </a:r>
          </a:p>
        </p:txBody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5186CFCC-071B-4034-A8D6-DC10E58DC541}"/>
              </a:ext>
            </a:extLst>
          </p:cNvPr>
          <p:cNvGrpSpPr/>
          <p:nvPr/>
        </p:nvGrpSpPr>
        <p:grpSpPr>
          <a:xfrm>
            <a:off x="243787" y="4768907"/>
            <a:ext cx="1445935" cy="1454368"/>
            <a:chOff x="243787" y="4768907"/>
            <a:chExt cx="1445935" cy="1454368"/>
          </a:xfrm>
        </p:grpSpPr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232ED6A4-8275-4205-AE40-C96AE59E9C76}"/>
                </a:ext>
              </a:extLst>
            </p:cNvPr>
            <p:cNvSpPr/>
            <p:nvPr/>
          </p:nvSpPr>
          <p:spPr>
            <a:xfrm>
              <a:off x="617951" y="4768907"/>
              <a:ext cx="756627" cy="756627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458D95D5-6174-4343-A97B-665A06C76325}"/>
                </a:ext>
              </a:extLst>
            </p:cNvPr>
            <p:cNvSpPr/>
            <p:nvPr/>
          </p:nvSpPr>
          <p:spPr>
            <a:xfrm>
              <a:off x="243787" y="5592333"/>
              <a:ext cx="144593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400"/>
                </a:lnSpc>
              </a:pP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Mais opções </a:t>
              </a:r>
              <a:b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financiamento para empresas</a:t>
              </a:r>
              <a:endParaRPr lang="pt-BR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Imagem 49">
              <a:extLst>
                <a:ext uri="{FF2B5EF4-FFF2-40B4-BE49-F238E27FC236}">
                  <a16:creationId xmlns:a16="http://schemas.microsoft.com/office/drawing/2014/main" id="{B2212F0F-A6AF-4934-AE91-02B7DC30A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69" y="4889026"/>
              <a:ext cx="516388" cy="516388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EDD7690-9FD0-4B00-BE26-43659F3B3456}"/>
              </a:ext>
            </a:extLst>
          </p:cNvPr>
          <p:cNvGrpSpPr/>
          <p:nvPr/>
        </p:nvGrpSpPr>
        <p:grpSpPr>
          <a:xfrm>
            <a:off x="443149" y="2404010"/>
            <a:ext cx="4785559" cy="2386693"/>
            <a:chOff x="520736" y="2143261"/>
            <a:chExt cx="4785559" cy="2386693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4B6FDF7B-C5D2-496E-ABB9-717929AA785C}"/>
                </a:ext>
              </a:extLst>
            </p:cNvPr>
            <p:cNvSpPr/>
            <p:nvPr/>
          </p:nvSpPr>
          <p:spPr>
            <a:xfrm>
              <a:off x="520736" y="2924899"/>
              <a:ext cx="2908264" cy="1605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pt-BR" sz="24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Benefícios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mercado de RV para a sociedade e a economia</a:t>
              </a:r>
            </a:p>
          </p:txBody>
        </p:sp>
        <p:grpSp>
          <p:nvGrpSpPr>
            <p:cNvPr id="24" name="Agrupar 23">
              <a:extLst>
                <a:ext uri="{FF2B5EF4-FFF2-40B4-BE49-F238E27FC236}">
                  <a16:creationId xmlns:a16="http://schemas.microsoft.com/office/drawing/2014/main" id="{4B676723-67B9-4144-8642-C735DE880C40}"/>
                </a:ext>
              </a:extLst>
            </p:cNvPr>
            <p:cNvGrpSpPr/>
            <p:nvPr/>
          </p:nvGrpSpPr>
          <p:grpSpPr>
            <a:xfrm>
              <a:off x="2299948" y="3026564"/>
              <a:ext cx="3006347" cy="291870"/>
              <a:chOff x="2299948" y="3026564"/>
              <a:chExt cx="3006347" cy="291870"/>
            </a:xfrm>
          </p:grpSpPr>
          <p:cxnSp>
            <p:nvCxnSpPr>
              <p:cNvPr id="16" name="Conector reto 15">
                <a:extLst>
                  <a:ext uri="{FF2B5EF4-FFF2-40B4-BE49-F238E27FC236}">
                    <a16:creationId xmlns:a16="http://schemas.microsoft.com/office/drawing/2014/main" id="{A5134CB8-4B8B-4E64-8059-B30507268AE7}"/>
                  </a:ext>
                </a:extLst>
              </p:cNvPr>
              <p:cNvCxnSpPr>
                <a:cxnSpLocks/>
                <a:stCxn id="70" idx="6"/>
              </p:cNvCxnSpPr>
              <p:nvPr/>
            </p:nvCxnSpPr>
            <p:spPr>
              <a:xfrm flipH="1">
                <a:off x="2299948" y="3172499"/>
                <a:ext cx="3006347" cy="0"/>
              </a:xfrm>
              <a:prstGeom prst="line">
                <a:avLst/>
              </a:prstGeom>
              <a:ln w="38100">
                <a:solidFill>
                  <a:srgbClr val="4D4D4D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C86C742D-73DF-4F83-BCBD-A661EF545DE4}"/>
                  </a:ext>
                </a:extLst>
              </p:cNvPr>
              <p:cNvSpPr/>
              <p:nvPr/>
            </p:nvSpPr>
            <p:spPr>
              <a:xfrm>
                <a:off x="5014425" y="3026564"/>
                <a:ext cx="291870" cy="291870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27" name="Imagem 26">
              <a:extLst>
                <a:ext uri="{FF2B5EF4-FFF2-40B4-BE49-F238E27FC236}">
                  <a16:creationId xmlns:a16="http://schemas.microsoft.com/office/drawing/2014/main" id="{D1C69DB6-84B0-48CB-8C11-700AB64DD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792" y="2143261"/>
              <a:ext cx="1035504" cy="1035504"/>
            </a:xfrm>
            <a:prstGeom prst="rect">
              <a:avLst/>
            </a:prstGeom>
          </p:spPr>
        </p:pic>
      </p:grpSp>
      <p:grpSp>
        <p:nvGrpSpPr>
          <p:cNvPr id="79" name="Agrupar 78">
            <a:extLst>
              <a:ext uri="{FF2B5EF4-FFF2-40B4-BE49-F238E27FC236}">
                <a16:creationId xmlns:a16="http://schemas.microsoft.com/office/drawing/2014/main" id="{F7FCBBCE-BBD0-46ED-901C-13216804C26E}"/>
              </a:ext>
            </a:extLst>
          </p:cNvPr>
          <p:cNvGrpSpPr/>
          <p:nvPr/>
        </p:nvGrpSpPr>
        <p:grpSpPr>
          <a:xfrm>
            <a:off x="7409255" y="4768907"/>
            <a:ext cx="1445935" cy="1454368"/>
            <a:chOff x="243787" y="4768907"/>
            <a:chExt cx="1445935" cy="1454368"/>
          </a:xfrm>
        </p:grpSpPr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94E354C8-F5D0-4BC8-ADA4-E3740E1456FF}"/>
                </a:ext>
              </a:extLst>
            </p:cNvPr>
            <p:cNvSpPr/>
            <p:nvPr/>
          </p:nvSpPr>
          <p:spPr>
            <a:xfrm>
              <a:off x="617951" y="4768907"/>
              <a:ext cx="756627" cy="756627"/>
            </a:xfrm>
            <a:prstGeom prst="ellipse">
              <a:avLst/>
            </a:prstGeom>
            <a:solidFill>
              <a:srgbClr val="26A7CE"/>
            </a:solidFill>
            <a:ln w="38100">
              <a:solidFill>
                <a:srgbClr val="4D4D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81" name="Retângulo 80">
              <a:extLst>
                <a:ext uri="{FF2B5EF4-FFF2-40B4-BE49-F238E27FC236}">
                  <a16:creationId xmlns:a16="http://schemas.microsoft.com/office/drawing/2014/main" id="{DDDB9C8E-25E2-4948-8C80-076F7519421B}"/>
                </a:ext>
              </a:extLst>
            </p:cNvPr>
            <p:cNvSpPr/>
            <p:nvPr/>
          </p:nvSpPr>
          <p:spPr>
            <a:xfrm>
              <a:off x="243787" y="5592333"/>
              <a:ext cx="1445935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>
                <a:lnSpc>
                  <a:spcPts val="1400"/>
                </a:lnSpc>
              </a:pPr>
              <a:r>
                <a:rPr lang="en-US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pt-BR" sz="13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aior</a:t>
              </a:r>
              <a:r>
                <a: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potencial de valorização no longo prazo</a:t>
              </a:r>
            </a:p>
          </p:txBody>
        </p:sp>
        <p:pic>
          <p:nvPicPr>
            <p:cNvPr id="82" name="Imagem 81">
              <a:extLst>
                <a:ext uri="{FF2B5EF4-FFF2-40B4-BE49-F238E27FC236}">
                  <a16:creationId xmlns:a16="http://schemas.microsoft.com/office/drawing/2014/main" id="{5480A801-6E0F-4C1D-BC8F-B3F20AF43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69" y="4889026"/>
              <a:ext cx="516388" cy="51638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D8ECF5F-AD12-40C4-956D-99C7D149E709}"/>
              </a:ext>
            </a:extLst>
          </p:cNvPr>
          <p:cNvGrpSpPr/>
          <p:nvPr/>
        </p:nvGrpSpPr>
        <p:grpSpPr>
          <a:xfrm>
            <a:off x="7024676" y="2579299"/>
            <a:ext cx="5458702" cy="2189607"/>
            <a:chOff x="6913355" y="2225842"/>
            <a:chExt cx="5458702" cy="2189607"/>
          </a:xfrm>
        </p:grpSpPr>
        <p:sp>
          <p:nvSpPr>
            <p:cNvPr id="74" name="Retângulo 73">
              <a:extLst>
                <a:ext uri="{FF2B5EF4-FFF2-40B4-BE49-F238E27FC236}">
                  <a16:creationId xmlns:a16="http://schemas.microsoft.com/office/drawing/2014/main" id="{C2F6DCA0-F491-4DF4-979D-E7EB8578C0D2}"/>
                </a:ext>
              </a:extLst>
            </p:cNvPr>
            <p:cNvSpPr/>
            <p:nvPr/>
          </p:nvSpPr>
          <p:spPr>
            <a:xfrm>
              <a:off x="9463793" y="2810394"/>
              <a:ext cx="2908264" cy="1605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000"/>
                </a:lnSpc>
              </a:pPr>
              <a:r>
                <a:rPr lang="pt-BR" sz="2400" b="1" dirty="0">
                  <a:solidFill>
                    <a:srgbClr val="4D4D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Benefícios</a:t>
              </a: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 mercado </a:t>
              </a:r>
              <a:b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 RV para </a:t>
              </a:r>
              <a:b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t-BR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investidor</a:t>
              </a:r>
            </a:p>
          </p:txBody>
        </p:sp>
        <p:grpSp>
          <p:nvGrpSpPr>
            <p:cNvPr id="75" name="Agrupar 74">
              <a:extLst>
                <a:ext uri="{FF2B5EF4-FFF2-40B4-BE49-F238E27FC236}">
                  <a16:creationId xmlns:a16="http://schemas.microsoft.com/office/drawing/2014/main" id="{A3422137-8300-4E20-BD0D-379D6BDF33BE}"/>
                </a:ext>
              </a:extLst>
            </p:cNvPr>
            <p:cNvGrpSpPr/>
            <p:nvPr/>
          </p:nvGrpSpPr>
          <p:grpSpPr>
            <a:xfrm rot="10800000">
              <a:off x="6913355" y="2880629"/>
              <a:ext cx="2584548" cy="291870"/>
              <a:chOff x="798529" y="3026564"/>
              <a:chExt cx="2584548" cy="291870"/>
            </a:xfrm>
          </p:grpSpPr>
          <p:cxnSp>
            <p:nvCxnSpPr>
              <p:cNvPr id="76" name="Conector reto 75">
                <a:extLst>
                  <a:ext uri="{FF2B5EF4-FFF2-40B4-BE49-F238E27FC236}">
                    <a16:creationId xmlns:a16="http://schemas.microsoft.com/office/drawing/2014/main" id="{F0267F01-6448-49C4-BFED-6382BDA12A11}"/>
                  </a:ext>
                </a:extLst>
              </p:cNvPr>
              <p:cNvCxnSpPr>
                <a:cxnSpLocks/>
                <a:stCxn id="77" idx="2"/>
              </p:cNvCxnSpPr>
              <p:nvPr/>
            </p:nvCxnSpPr>
            <p:spPr>
              <a:xfrm rot="10800000">
                <a:off x="798529" y="3172499"/>
                <a:ext cx="2292678" cy="0"/>
              </a:xfrm>
              <a:prstGeom prst="line">
                <a:avLst/>
              </a:prstGeom>
              <a:ln w="38100">
                <a:solidFill>
                  <a:srgbClr val="4D4D4D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Elipse 76">
                <a:extLst>
                  <a:ext uri="{FF2B5EF4-FFF2-40B4-BE49-F238E27FC236}">
                    <a16:creationId xmlns:a16="http://schemas.microsoft.com/office/drawing/2014/main" id="{DE1B769C-D2C2-4EAD-A682-56C88C5A5284}"/>
                  </a:ext>
                </a:extLst>
              </p:cNvPr>
              <p:cNvSpPr/>
              <p:nvPr/>
            </p:nvSpPr>
            <p:spPr>
              <a:xfrm>
                <a:off x="3091207" y="3026564"/>
                <a:ext cx="291870" cy="291870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91" name="Imagem 90">
              <a:extLst>
                <a:ext uri="{FF2B5EF4-FFF2-40B4-BE49-F238E27FC236}">
                  <a16:creationId xmlns:a16="http://schemas.microsoft.com/office/drawing/2014/main" id="{031363C3-8374-43A3-86E9-0D799514D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365" y="2225842"/>
              <a:ext cx="781672" cy="781672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BB51A93-6F76-4C60-BA1D-BA5B82EE08C6}"/>
              </a:ext>
            </a:extLst>
          </p:cNvPr>
          <p:cNvGrpSpPr/>
          <p:nvPr/>
        </p:nvGrpSpPr>
        <p:grpSpPr>
          <a:xfrm>
            <a:off x="1277995" y="4768907"/>
            <a:ext cx="1496793" cy="1274832"/>
            <a:chOff x="1277995" y="4768907"/>
            <a:chExt cx="1496793" cy="1274832"/>
          </a:xfrm>
        </p:grpSpPr>
        <p:grpSp>
          <p:nvGrpSpPr>
            <p:cNvPr id="21" name="Agrupar 20">
              <a:extLst>
                <a:ext uri="{FF2B5EF4-FFF2-40B4-BE49-F238E27FC236}">
                  <a16:creationId xmlns:a16="http://schemas.microsoft.com/office/drawing/2014/main" id="{4E466C3D-63D0-418A-8AF2-4F6A2AC2D595}"/>
                </a:ext>
              </a:extLst>
            </p:cNvPr>
            <p:cNvGrpSpPr/>
            <p:nvPr/>
          </p:nvGrpSpPr>
          <p:grpSpPr>
            <a:xfrm>
              <a:off x="1689722" y="4768907"/>
              <a:ext cx="1085066" cy="1274832"/>
              <a:chOff x="1689722" y="4768907"/>
              <a:chExt cx="1085066" cy="1274832"/>
            </a:xfrm>
          </p:grpSpPr>
          <p:sp>
            <p:nvSpPr>
              <p:cNvPr id="58" name="Elipse 57">
                <a:extLst>
                  <a:ext uri="{FF2B5EF4-FFF2-40B4-BE49-F238E27FC236}">
                    <a16:creationId xmlns:a16="http://schemas.microsoft.com/office/drawing/2014/main" id="{8925C47D-83F8-4B1B-8811-6169E4D252BC}"/>
                  </a:ext>
                </a:extLst>
              </p:cNvPr>
              <p:cNvSpPr/>
              <p:nvPr/>
            </p:nvSpPr>
            <p:spPr>
              <a:xfrm>
                <a:off x="1844048" y="4768907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175EC44B-A8BE-42B9-A1AD-2ECB7F0063BA}"/>
                  </a:ext>
                </a:extLst>
              </p:cNvPr>
              <p:cNvSpPr/>
              <p:nvPr/>
            </p:nvSpPr>
            <p:spPr>
              <a:xfrm>
                <a:off x="1689722" y="5592333"/>
                <a:ext cx="1085066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400"/>
                  </a:lnSpc>
                </a:pPr>
                <a: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Dinamismo </a:t>
                </a:r>
                <a:b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econômico</a:t>
                </a:r>
                <a:endParaRPr lang="pt-BR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1" name="Imagem 70">
                <a:extLst>
                  <a:ext uri="{FF2B5EF4-FFF2-40B4-BE49-F238E27FC236}">
                    <a16:creationId xmlns:a16="http://schemas.microsoft.com/office/drawing/2014/main" id="{A721E5C1-27DA-400E-A290-3BBCCEE26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5502" y="4898551"/>
                <a:ext cx="433506" cy="433506"/>
              </a:xfrm>
              <a:prstGeom prst="rect">
                <a:avLst/>
              </a:prstGeom>
            </p:spPr>
          </p:pic>
        </p:grpSp>
        <p:sp>
          <p:nvSpPr>
            <p:cNvPr id="29" name="Arco 28">
              <a:extLst>
                <a:ext uri="{FF2B5EF4-FFF2-40B4-BE49-F238E27FC236}">
                  <a16:creationId xmlns:a16="http://schemas.microsoft.com/office/drawing/2014/main" id="{BD432E00-7F9C-408D-BDAF-8FD1CC7C2CB2}"/>
                </a:ext>
              </a:extLst>
            </p:cNvPr>
            <p:cNvSpPr/>
            <p:nvPr/>
          </p:nvSpPr>
          <p:spPr>
            <a:xfrm rot="18894183">
              <a:off x="1277995" y="5056972"/>
              <a:ext cx="662581" cy="66258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B634A9E-74E5-4554-8A58-1EED19D3BA77}"/>
              </a:ext>
            </a:extLst>
          </p:cNvPr>
          <p:cNvGrpSpPr/>
          <p:nvPr/>
        </p:nvGrpSpPr>
        <p:grpSpPr>
          <a:xfrm>
            <a:off x="2501970" y="4576831"/>
            <a:ext cx="1456599" cy="1825980"/>
            <a:chOff x="2501970" y="4576831"/>
            <a:chExt cx="1456599" cy="1825980"/>
          </a:xfrm>
        </p:grpSpPr>
        <p:grpSp>
          <p:nvGrpSpPr>
            <p:cNvPr id="22" name="Agrupar 21">
              <a:extLst>
                <a:ext uri="{FF2B5EF4-FFF2-40B4-BE49-F238E27FC236}">
                  <a16:creationId xmlns:a16="http://schemas.microsoft.com/office/drawing/2014/main" id="{A3927BC2-9567-4B56-912E-71A1FC7EE4C7}"/>
                </a:ext>
              </a:extLst>
            </p:cNvPr>
            <p:cNvGrpSpPr/>
            <p:nvPr/>
          </p:nvGrpSpPr>
          <p:grpSpPr>
            <a:xfrm>
              <a:off x="2900499" y="4768907"/>
              <a:ext cx="1058070" cy="1633904"/>
              <a:chOff x="2900499" y="4768907"/>
              <a:chExt cx="1058070" cy="1633904"/>
            </a:xfrm>
          </p:grpSpPr>
          <p:sp>
            <p:nvSpPr>
              <p:cNvPr id="63" name="Elipse 62">
                <a:extLst>
                  <a:ext uri="{FF2B5EF4-FFF2-40B4-BE49-F238E27FC236}">
                    <a16:creationId xmlns:a16="http://schemas.microsoft.com/office/drawing/2014/main" id="{21F0C5B6-6DA7-4985-A0B8-5364A0FC1890}"/>
                  </a:ext>
                </a:extLst>
              </p:cNvPr>
              <p:cNvSpPr/>
              <p:nvPr/>
            </p:nvSpPr>
            <p:spPr>
              <a:xfrm>
                <a:off x="3070145" y="4768907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62823416-2EED-4715-A72F-D3CFDD9479A8}"/>
                  </a:ext>
                </a:extLst>
              </p:cNvPr>
              <p:cNvSpPr/>
              <p:nvPr/>
            </p:nvSpPr>
            <p:spPr>
              <a:xfrm>
                <a:off x="2900499" y="5592333"/>
                <a:ext cx="1058070" cy="810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400"/>
                  </a:lnSpc>
                </a:pPr>
                <a: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Incentivo à inovação e geração de empregos</a:t>
                </a:r>
                <a:endParaRPr lang="pt-BR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2" name="Imagem 71">
                <a:extLst>
                  <a:ext uri="{FF2B5EF4-FFF2-40B4-BE49-F238E27FC236}">
                    <a16:creationId xmlns:a16="http://schemas.microsoft.com/office/drawing/2014/main" id="{181DD8C1-498F-47A7-A155-5CB32F986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85994" y="4917601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92" name="Arco 91">
              <a:extLst>
                <a:ext uri="{FF2B5EF4-FFF2-40B4-BE49-F238E27FC236}">
                  <a16:creationId xmlns:a16="http://schemas.microsoft.com/office/drawing/2014/main" id="{EF31AAC5-F9DF-4584-8BC8-430564B22603}"/>
                </a:ext>
              </a:extLst>
            </p:cNvPr>
            <p:cNvSpPr/>
            <p:nvPr/>
          </p:nvSpPr>
          <p:spPr>
            <a:xfrm rot="8100000">
              <a:off x="2501970" y="4576831"/>
              <a:ext cx="662581" cy="66258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848E23D-ADC7-402B-B178-16FBC83147DE}"/>
              </a:ext>
            </a:extLst>
          </p:cNvPr>
          <p:cNvGrpSpPr/>
          <p:nvPr/>
        </p:nvGrpSpPr>
        <p:grpSpPr>
          <a:xfrm>
            <a:off x="3731262" y="4768907"/>
            <a:ext cx="1771967" cy="1633904"/>
            <a:chOff x="3731262" y="4768907"/>
            <a:chExt cx="1771967" cy="1633904"/>
          </a:xfrm>
        </p:grpSpPr>
        <p:grpSp>
          <p:nvGrpSpPr>
            <p:cNvPr id="23" name="Agrupar 22">
              <a:extLst>
                <a:ext uri="{FF2B5EF4-FFF2-40B4-BE49-F238E27FC236}">
                  <a16:creationId xmlns:a16="http://schemas.microsoft.com/office/drawing/2014/main" id="{B3495B72-7E5C-44DF-A9C4-DDC2153995D5}"/>
                </a:ext>
              </a:extLst>
            </p:cNvPr>
            <p:cNvGrpSpPr/>
            <p:nvPr/>
          </p:nvGrpSpPr>
          <p:grpSpPr>
            <a:xfrm>
              <a:off x="3842597" y="4768907"/>
              <a:ext cx="1660632" cy="1633904"/>
              <a:chOff x="3842597" y="4768907"/>
              <a:chExt cx="1660632" cy="1633904"/>
            </a:xfrm>
          </p:grpSpPr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9686FD45-B73B-4C35-BB54-257875B2C2E9}"/>
                  </a:ext>
                </a:extLst>
              </p:cNvPr>
              <p:cNvSpPr/>
              <p:nvPr/>
            </p:nvSpPr>
            <p:spPr>
              <a:xfrm>
                <a:off x="4296243" y="4768907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69" name="Retângulo 68">
                <a:extLst>
                  <a:ext uri="{FF2B5EF4-FFF2-40B4-BE49-F238E27FC236}">
                    <a16:creationId xmlns:a16="http://schemas.microsoft.com/office/drawing/2014/main" id="{D6057546-2D07-45C9-BA0F-A6D4842BDF9F}"/>
                  </a:ext>
                </a:extLst>
              </p:cNvPr>
              <p:cNvSpPr/>
              <p:nvPr/>
            </p:nvSpPr>
            <p:spPr>
              <a:xfrm>
                <a:off x="3842597" y="5592333"/>
                <a:ext cx="1660632" cy="810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400"/>
                  </a:lnSpc>
                </a:pPr>
                <a: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Pessoas comuns têm acesso ao investimento </a:t>
                </a:r>
                <a:b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pt-BR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empresas</a:t>
                </a:r>
                <a:endParaRPr lang="pt-BR" sz="13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73" name="Imagem 72">
                <a:extLst>
                  <a:ext uri="{FF2B5EF4-FFF2-40B4-BE49-F238E27FC236}">
                    <a16:creationId xmlns:a16="http://schemas.microsoft.com/office/drawing/2014/main" id="{15B799B9-07D6-4CB4-B605-D96EFBEEBD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00550" y="4889026"/>
                <a:ext cx="482932" cy="482932"/>
              </a:xfrm>
              <a:prstGeom prst="rect">
                <a:avLst/>
              </a:prstGeom>
            </p:spPr>
          </p:pic>
        </p:grpSp>
        <p:sp>
          <p:nvSpPr>
            <p:cNvPr id="93" name="Arco 92">
              <a:extLst>
                <a:ext uri="{FF2B5EF4-FFF2-40B4-BE49-F238E27FC236}">
                  <a16:creationId xmlns:a16="http://schemas.microsoft.com/office/drawing/2014/main" id="{022E6F29-48C0-4AFC-A425-8EA19F587F8C}"/>
                </a:ext>
              </a:extLst>
            </p:cNvPr>
            <p:cNvSpPr/>
            <p:nvPr/>
          </p:nvSpPr>
          <p:spPr>
            <a:xfrm rot="18894183">
              <a:off x="3731262" y="5056972"/>
              <a:ext cx="662581" cy="662581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D8BA104-821F-43E9-86DD-81D9FC512D39}"/>
              </a:ext>
            </a:extLst>
          </p:cNvPr>
          <p:cNvGrpSpPr/>
          <p:nvPr/>
        </p:nvGrpSpPr>
        <p:grpSpPr>
          <a:xfrm>
            <a:off x="8371971" y="4768907"/>
            <a:ext cx="2033461" cy="1356976"/>
            <a:chOff x="8371971" y="4768907"/>
            <a:chExt cx="2033461" cy="1356976"/>
          </a:xfrm>
        </p:grpSpPr>
        <p:grpSp>
          <p:nvGrpSpPr>
            <p:cNvPr id="83" name="Agrupar 82">
              <a:extLst>
                <a:ext uri="{FF2B5EF4-FFF2-40B4-BE49-F238E27FC236}">
                  <a16:creationId xmlns:a16="http://schemas.microsoft.com/office/drawing/2014/main" id="{0DAD1E67-77E5-481D-98AD-A64DCFB97C28}"/>
                </a:ext>
              </a:extLst>
            </p:cNvPr>
            <p:cNvGrpSpPr/>
            <p:nvPr/>
          </p:nvGrpSpPr>
          <p:grpSpPr>
            <a:xfrm>
              <a:off x="8959497" y="4768907"/>
              <a:ext cx="1445935" cy="1274832"/>
              <a:chOff x="243787" y="4768907"/>
              <a:chExt cx="1445935" cy="1274832"/>
            </a:xfrm>
          </p:grpSpPr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3939841B-8534-438D-A34E-2AF6EE455E3D}"/>
                  </a:ext>
                </a:extLst>
              </p:cNvPr>
              <p:cNvSpPr/>
              <p:nvPr/>
            </p:nvSpPr>
            <p:spPr>
              <a:xfrm>
                <a:off x="617951" y="4768907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85" name="Retângulo 84">
                <a:extLst>
                  <a:ext uri="{FF2B5EF4-FFF2-40B4-BE49-F238E27FC236}">
                    <a16:creationId xmlns:a16="http://schemas.microsoft.com/office/drawing/2014/main" id="{C6B68AE3-99C7-4F49-87D1-8052C69BF368}"/>
                  </a:ext>
                </a:extLst>
              </p:cNvPr>
              <p:cNvSpPr/>
              <p:nvPr/>
            </p:nvSpPr>
            <p:spPr>
              <a:xfrm>
                <a:off x="243787" y="5592333"/>
                <a:ext cx="1445935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400"/>
                  </a:lnSpc>
                </a:pPr>
                <a:r>
                  <a:rPr lang="en-US" sz="1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Oportunidade</a:t>
                </a:r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de </a:t>
                </a:r>
                <a:r>
                  <a:rPr lang="en-US" sz="1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diversificação</a:t>
                </a:r>
                <a:endPara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6" name="Imagem 85">
                <a:extLst>
                  <a:ext uri="{FF2B5EF4-FFF2-40B4-BE49-F238E27FC236}">
                    <a16:creationId xmlns:a16="http://schemas.microsoft.com/office/drawing/2014/main" id="{52378DCA-93BE-413E-A486-5675B7866E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69" y="4889026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94" name="Arco 93">
              <a:extLst>
                <a:ext uri="{FF2B5EF4-FFF2-40B4-BE49-F238E27FC236}">
                  <a16:creationId xmlns:a16="http://schemas.microsoft.com/office/drawing/2014/main" id="{A1A78A7C-BB43-429F-A0B3-1C4376040F83}"/>
                </a:ext>
              </a:extLst>
            </p:cNvPr>
            <p:cNvSpPr/>
            <p:nvPr/>
          </p:nvSpPr>
          <p:spPr>
            <a:xfrm rot="18894183">
              <a:off x="8371971" y="4985944"/>
              <a:ext cx="1139939" cy="1139939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B75C1B-B4B8-4CB8-B0F6-2FDCB33237D6}"/>
              </a:ext>
            </a:extLst>
          </p:cNvPr>
          <p:cNvGrpSpPr/>
          <p:nvPr/>
        </p:nvGrpSpPr>
        <p:grpSpPr>
          <a:xfrm>
            <a:off x="9918457" y="4138683"/>
            <a:ext cx="2044319" cy="1905056"/>
            <a:chOff x="9918457" y="4138683"/>
            <a:chExt cx="2044319" cy="1905056"/>
          </a:xfrm>
        </p:grpSpPr>
        <p:grpSp>
          <p:nvGrpSpPr>
            <p:cNvPr id="87" name="Agrupar 86">
              <a:extLst>
                <a:ext uri="{FF2B5EF4-FFF2-40B4-BE49-F238E27FC236}">
                  <a16:creationId xmlns:a16="http://schemas.microsoft.com/office/drawing/2014/main" id="{E6310135-8AD9-4F7D-B76E-133CEF35D09A}"/>
                </a:ext>
              </a:extLst>
            </p:cNvPr>
            <p:cNvGrpSpPr/>
            <p:nvPr/>
          </p:nvGrpSpPr>
          <p:grpSpPr>
            <a:xfrm>
              <a:off x="10516841" y="4768907"/>
              <a:ext cx="1445935" cy="1274832"/>
              <a:chOff x="243787" y="4768907"/>
              <a:chExt cx="1445935" cy="1274832"/>
            </a:xfrm>
          </p:grpSpPr>
          <p:sp>
            <p:nvSpPr>
              <p:cNvPr id="88" name="Elipse 87">
                <a:extLst>
                  <a:ext uri="{FF2B5EF4-FFF2-40B4-BE49-F238E27FC236}">
                    <a16:creationId xmlns:a16="http://schemas.microsoft.com/office/drawing/2014/main" id="{612BD9EF-287A-433F-AE50-7ECB6D37FF39}"/>
                  </a:ext>
                </a:extLst>
              </p:cNvPr>
              <p:cNvSpPr/>
              <p:nvPr/>
            </p:nvSpPr>
            <p:spPr>
              <a:xfrm>
                <a:off x="617951" y="4768907"/>
                <a:ext cx="756627" cy="756627"/>
              </a:xfrm>
              <a:prstGeom prst="ellipse">
                <a:avLst/>
              </a:prstGeom>
              <a:solidFill>
                <a:srgbClr val="26A7CE"/>
              </a:solidFill>
              <a:ln w="38100">
                <a:solidFill>
                  <a:srgbClr val="4D4D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89" name="Retângulo 88">
                <a:extLst>
                  <a:ext uri="{FF2B5EF4-FFF2-40B4-BE49-F238E27FC236}">
                    <a16:creationId xmlns:a16="http://schemas.microsoft.com/office/drawing/2014/main" id="{51A7D227-808C-460F-BDF7-4FEC63100145}"/>
                  </a:ext>
                </a:extLst>
              </p:cNvPr>
              <p:cNvSpPr/>
              <p:nvPr/>
            </p:nvSpPr>
            <p:spPr>
              <a:xfrm>
                <a:off x="243787" y="5592333"/>
                <a:ext cx="1445935" cy="45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algn="ctr">
                  <a:lnSpc>
                    <a:spcPts val="1400"/>
                  </a:lnSpc>
                </a:pPr>
                <a:r>
                  <a:rPr lang="en-US" sz="13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Eficiência</a:t>
                </a:r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b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13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fiscal</a:t>
                </a:r>
                <a:endParaRPr lang="pt-BR" sz="1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90" name="Imagem 89">
                <a:extLst>
                  <a:ext uri="{FF2B5EF4-FFF2-40B4-BE49-F238E27FC236}">
                    <a16:creationId xmlns:a16="http://schemas.microsoft.com/office/drawing/2014/main" id="{15F2926F-47E6-4FF9-B9A5-C1D966B13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8069" y="4889026"/>
                <a:ext cx="516388" cy="516388"/>
              </a:xfrm>
              <a:prstGeom prst="rect">
                <a:avLst/>
              </a:prstGeom>
            </p:spPr>
          </p:pic>
        </p:grpSp>
        <p:sp>
          <p:nvSpPr>
            <p:cNvPr id="95" name="Arco 94">
              <a:extLst>
                <a:ext uri="{FF2B5EF4-FFF2-40B4-BE49-F238E27FC236}">
                  <a16:creationId xmlns:a16="http://schemas.microsoft.com/office/drawing/2014/main" id="{044C9C30-13EA-4FA3-B5B1-30C6720122E1}"/>
                </a:ext>
              </a:extLst>
            </p:cNvPr>
            <p:cNvSpPr/>
            <p:nvPr/>
          </p:nvSpPr>
          <p:spPr>
            <a:xfrm rot="8100000">
              <a:off x="9918457" y="4138683"/>
              <a:ext cx="1139939" cy="1139939"/>
            </a:xfrm>
            <a:prstGeom prst="arc">
              <a:avLst/>
            </a:prstGeom>
            <a:ln w="38100">
              <a:solidFill>
                <a:srgbClr val="4D4D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02386985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23d08adb07876c5426dbb1ddbe855fa3edf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False"/>
  <p:tag name="CDT_LINEUNVISIBLE" val="True"/>
  <p:tag name="CDT_COLBF_NEW" val="19"/>
  <p:tag name="CDT_COLFF_NEW" val="19"/>
  <p:tag name="CDT_EXTCOL" val="True"/>
  <p:tag name="CDT_COLTX_NEW" val="20"/>
  <p:tag name="CDT_TARGETSHAPE_NEW" val="3"/>
  <p:tag name="CDT_PROT" val="4"/>
  <p:tag name="CDT_PROT_TOP" val="235,2668"/>
  <p:tag name="CDT_PROT_LEFT" val="26,62496"/>
  <p:tag name="CDT_PROT_WIDTH" val="933,8749"/>
  <p:tag name="CDT_PROT_HEIGHT" val="99,70441"/>
  <p:tag name="CDT_DELETE_ONEVENT_NEWPRE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FILLFIXED" val="True"/>
  <p:tag name="CDT_LINEFIXED" val="True"/>
  <p:tag name="CDT_FILLUNVISIBLE" val="True"/>
  <p:tag name="CDT_LINEUNVISIBLE" val="True"/>
  <p:tag name="CDT_AUTODIALOG" val="1"/>
  <p:tag name="CDT_EXTCOL" val="True"/>
  <p:tag name="CDT_COLTX_NEW" val="26"/>
  <p:tag name="CDT_TARGETSHAPE_NEW" val="2"/>
  <p:tag name="CDT_PROT" val="3"/>
  <p:tag name="CDT_PROT_TOP" val="0"/>
  <p:tag name="CDT_PROT_LEFT" val="480,25"/>
  <p:tag name="CDT_PROT_WIDTH" val="0,1250394"/>
  <p:tag name="CDT_PROT_HEIGHT" val="0,1250394"/>
  <p:tag name="CDT_DELETE_ONEVENT_NEWPRE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DT_INTERSECT_SLIDE" val="False"/>
  <p:tag name="CDT_NAVBARONTHISSLIDE" val="True"/>
  <p:tag name="CDT_DESIGNS_NAME" val="Siemens 2013 – 16:9"/>
  <p:tag name="CDT_MASTERS_NAME" val="Title fullscreen (big bar up)"/>
  <p:tag name="CDT_LAYOUT_TYPE" val="1"/>
  <p:tag name="CDT_ORIGINAL_DESIGNS_NAME" val="Siemens 2013 – 16:9"/>
  <p:tag name="CDT_ORIGINAL_MASTERS_NAME" val="Title fullscreen (big bar up)"/>
  <p:tag name="CDT_ORIGINAL_LAYOUT_TYPE" val="1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6556</TotalTime>
  <Words>1156</Words>
  <Application>Microsoft Office PowerPoint</Application>
  <PresentationFormat>Widescreen</PresentationFormat>
  <Paragraphs>197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Arial Narrow</vt:lpstr>
      <vt:lpstr>Calibri</vt:lpstr>
      <vt:lpstr>Calibri Light</vt:lpstr>
      <vt:lpstr>Wingdings</vt:lpstr>
      <vt:lpstr>Tema do Office</vt:lpstr>
      <vt:lpstr>Novo momento econômico  e os Perfis de Investimento da PreviSiemens</vt:lpstr>
      <vt:lpstr>A realidade dos juros no Brasil</vt:lpstr>
      <vt:lpstr>Taxa Selic – Evolução histórica</vt:lpstr>
      <vt:lpstr>Taxa Selic</vt:lpstr>
      <vt:lpstr>Desmistificando  Renda Fixa e Renda Variável</vt:lpstr>
      <vt:lpstr>Renda Fixa</vt:lpstr>
      <vt:lpstr>Renda Variável</vt:lpstr>
      <vt:lpstr>A bolsa brasileira hoje</vt:lpstr>
      <vt:lpstr>Renda Variável</vt:lpstr>
      <vt:lpstr>PowerPoint Presentation</vt:lpstr>
      <vt:lpstr>PowerPoint Presentation</vt:lpstr>
      <vt:lpstr>Gerenciando  riscos</vt:lpstr>
      <vt:lpstr>PowerPoint Presentation</vt:lpstr>
      <vt:lpstr>Gerenciando  riscos</vt:lpstr>
      <vt:lpstr>Segmentos de Investimento  da PreviSiemens</vt:lpstr>
      <vt:lpstr>Gerenciando  riscos</vt:lpstr>
      <vt:lpstr>Gerenciando riscos</vt:lpstr>
      <vt:lpstr>PowerPoint Presentation</vt:lpstr>
      <vt:lpstr>Novas alocações dos Perfis de Investimento da PreviSiemens</vt:lpstr>
      <vt:lpstr>PowerPoint Presentation</vt:lpstr>
      <vt:lpstr>PowerPoint Presentation</vt:lpstr>
      <vt:lpstr>OBRIGADO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Oliveira (Ben/Ret, Sao Paulo)</dc:creator>
  <cp:lastModifiedBy>Carius, Frederico (Sao Paulo)</cp:lastModifiedBy>
  <cp:revision>278</cp:revision>
  <dcterms:created xsi:type="dcterms:W3CDTF">2017-02-14T18:35:14Z</dcterms:created>
  <dcterms:modified xsi:type="dcterms:W3CDTF">2020-03-05T18:37:39Z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700311-1b20-487f-9129-30717d50ca8e_Enabled">
    <vt:lpwstr>True</vt:lpwstr>
  </property>
  <property fmtid="{D5CDD505-2E9C-101B-9397-08002B2CF9AE}" pid="3" name="MSIP_Label_9c700311-1b20-487f-9129-30717d50ca8e_SiteId">
    <vt:lpwstr>76e3921f-489b-4b7e-9547-9ea297add9b5</vt:lpwstr>
  </property>
  <property fmtid="{D5CDD505-2E9C-101B-9397-08002B2CF9AE}" pid="4" name="MSIP_Label_9c700311-1b20-487f-9129-30717d50ca8e_Owner">
    <vt:lpwstr>frederico.carius@towerswatson.com</vt:lpwstr>
  </property>
  <property fmtid="{D5CDD505-2E9C-101B-9397-08002B2CF9AE}" pid="5" name="MSIP_Label_9c700311-1b20-487f-9129-30717d50ca8e_SetDate">
    <vt:lpwstr>2020-02-03T19:58:19.5679960Z</vt:lpwstr>
  </property>
  <property fmtid="{D5CDD505-2E9C-101B-9397-08002B2CF9AE}" pid="6" name="MSIP_Label_9c700311-1b20-487f-9129-30717d50ca8e_Name">
    <vt:lpwstr>Confidential</vt:lpwstr>
  </property>
  <property fmtid="{D5CDD505-2E9C-101B-9397-08002B2CF9AE}" pid="7" name="MSIP_Label_9c700311-1b20-487f-9129-30717d50ca8e_Application">
    <vt:lpwstr>Microsoft Azure Information Protection</vt:lpwstr>
  </property>
  <property fmtid="{D5CDD505-2E9C-101B-9397-08002B2CF9AE}" pid="8" name="MSIP_Label_9c700311-1b20-487f-9129-30717d50ca8e_ActionId">
    <vt:lpwstr>4bb7643c-be00-48d2-af58-c353ca426016</vt:lpwstr>
  </property>
  <property fmtid="{D5CDD505-2E9C-101B-9397-08002B2CF9AE}" pid="9" name="MSIP_Label_9c700311-1b20-487f-9129-30717d50ca8e_Extended_MSFT_Method">
    <vt:lpwstr>Automatic</vt:lpwstr>
  </property>
  <property fmtid="{D5CDD505-2E9C-101B-9397-08002B2CF9AE}" pid="10" name="MSIP_Label_d347b247-e90e-43a3-9d7b-004f14ae6873_Enabled">
    <vt:lpwstr>True</vt:lpwstr>
  </property>
  <property fmtid="{D5CDD505-2E9C-101B-9397-08002B2CF9AE}" pid="11" name="MSIP_Label_d347b247-e90e-43a3-9d7b-004f14ae6873_SiteId">
    <vt:lpwstr>76e3921f-489b-4b7e-9547-9ea297add9b5</vt:lpwstr>
  </property>
  <property fmtid="{D5CDD505-2E9C-101B-9397-08002B2CF9AE}" pid="12" name="MSIP_Label_d347b247-e90e-43a3-9d7b-004f14ae6873_Owner">
    <vt:lpwstr>frederico.carius@towerswatson.com</vt:lpwstr>
  </property>
  <property fmtid="{D5CDD505-2E9C-101B-9397-08002B2CF9AE}" pid="13" name="MSIP_Label_d347b247-e90e-43a3-9d7b-004f14ae6873_SetDate">
    <vt:lpwstr>2020-02-03T19:58:19.5679960Z</vt:lpwstr>
  </property>
  <property fmtid="{D5CDD505-2E9C-101B-9397-08002B2CF9AE}" pid="14" name="MSIP_Label_d347b247-e90e-43a3-9d7b-004f14ae6873_Name">
    <vt:lpwstr>Anyone (No Protection)</vt:lpwstr>
  </property>
  <property fmtid="{D5CDD505-2E9C-101B-9397-08002B2CF9AE}" pid="15" name="MSIP_Label_d347b247-e90e-43a3-9d7b-004f14ae6873_Application">
    <vt:lpwstr>Microsoft Azure Information Protection</vt:lpwstr>
  </property>
  <property fmtid="{D5CDD505-2E9C-101B-9397-08002B2CF9AE}" pid="16" name="MSIP_Label_d347b247-e90e-43a3-9d7b-004f14ae6873_ActionId">
    <vt:lpwstr>4bb7643c-be00-48d2-af58-c353ca426016</vt:lpwstr>
  </property>
  <property fmtid="{D5CDD505-2E9C-101B-9397-08002B2CF9AE}" pid="17" name="MSIP_Label_d347b247-e90e-43a3-9d7b-004f14ae6873_Parent">
    <vt:lpwstr>9c700311-1b20-487f-9129-30717d50ca8e</vt:lpwstr>
  </property>
  <property fmtid="{D5CDD505-2E9C-101B-9397-08002B2CF9AE}" pid="18" name="MSIP_Label_d347b247-e90e-43a3-9d7b-004f14ae6873_Extended_MSFT_Method">
    <vt:lpwstr>Automatic</vt:lpwstr>
  </property>
  <property fmtid="{D5CDD505-2E9C-101B-9397-08002B2CF9AE}" pid="19" name="Sensitivity">
    <vt:lpwstr>Confidential Anyone (No Protection)</vt:lpwstr>
  </property>
</Properties>
</file>