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ujo, Jessica Catalao Da Cruz (SE LA BR)" initials="AJCDC(LB" lastIdx="4" clrIdx="0">
    <p:extLst>
      <p:ext uri="{19B8F6BF-5375-455C-9EA6-DF929625EA0E}">
        <p15:presenceInfo xmlns:p15="http://schemas.microsoft.com/office/powerpoint/2012/main" userId="S::jessica.catalao@siemens.com::5fc0e966-fa3d-46d7-bd26-cad1329991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DC6"/>
    <a:srgbClr val="34BFCA"/>
    <a:srgbClr val="32B8C2"/>
    <a:srgbClr val="34B3C0"/>
    <a:srgbClr val="30C3C0"/>
    <a:srgbClr val="36A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2T10:24:17.692" idx="1">
    <p:pos x="6688" y="973"/>
    <p:text>Clicar em: Restrito  Inserir seu CPF e senha, caso ainda não se recorde da senha clique esqueci minha senha, o sistema irá lhe enviar por e-mail uma senha provisória.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2T10:36:26.983" idx="2">
    <p:pos x="7790" y="-38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FD5D8-1B73-4D68-86E2-9DA32217D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8EC06E-B255-4713-A2D4-3DA180CFC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C88DDF-CF0A-4989-81C7-3F8D310A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0D2376-F355-4946-B636-72AC98F3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20558D-5798-42B1-BFD5-E2022713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07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3E354-A39A-4BCD-B05E-5395F6E6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7B41D2-77B6-45F0-AF41-5FD7DA030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9FD553-8CDC-456D-9047-1A1677C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82585F-3276-4E57-812A-2019BF7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76EE2D-1647-427D-B898-6530BA20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18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6B7825-DFDD-439F-A08F-3DC78543B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0903C-D26E-4DEC-832D-0FBAFA53F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27230-203C-4B4E-8090-A3EF5CFA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4CFF8-FCA8-43BD-9B5A-6AB0C419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44F04-85E9-4632-9B7D-474BEE0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87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39150-4944-49B3-9AE4-E79ADAB0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49EB16-B752-4920-AEEC-59E77938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E0A000-3251-4E89-9D02-FDAD1341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017CF-85AA-4CC6-A334-31D51043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37B55-6FED-4C4F-B105-8108AF60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3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BA738-467A-4BBB-9E56-D024B419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98E072-6903-4CC5-AB41-7EECFF2E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127CE8-C6F3-44C3-8A52-C807A2F5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3DB6A0-85FC-49F0-9157-4FBC48F4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FFB621-7777-4667-9D12-10C5FD9D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13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E0EE3-B68A-48C7-982B-0BA5E745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77EA92-FD32-4C47-AB1F-9E73820B5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B76A2B-D7F1-4E0B-9A98-9655CEDCA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BAB588-03AA-48C5-A80D-56EFBFFE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EAA221-4F28-4942-BAD6-E5D5F200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D03A31-389B-480D-A425-69265ECD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20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5D37-6B67-4529-BC10-094F2EAB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8A177F-1AD1-4F50-B74E-71B0A506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B33035-F35E-4502-AC89-04E215248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C69147-046C-47A2-A1E2-8D1B6EF60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7E1535-64B7-44D9-829F-D6A517834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91DF1F-8289-41CB-9BC8-EBB10FD3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4E7E0-09CA-45D4-B2B8-2D796938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EAC0EE-7E54-4DAF-B3C4-3F89D739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26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17D02-2563-4D88-BB0D-AE0EBA17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4EDA68-DE13-4F52-A802-D97DEA25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643DDD8-BB67-49F9-917E-7E196272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9058BC-ADF7-4A00-BA46-02F0BD6D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61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945A69-AB88-4200-A65A-E52FE319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C50E-54CE-4E73-A5FB-E4F867A3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AADCD7-AC2C-4E38-B53D-0F518E1F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26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A70E5-6DC5-472C-9A25-D6852B61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E5358-1902-48CC-8782-6DC8CE9B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26ED11-2FE2-463D-8910-0B9553E40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3D987C-0C4D-4CC3-9496-C5E0B9E5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7F616-E63B-4C92-9A95-E9F18817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B39B82-C1DA-4403-838E-93DB932F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88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D372F-86A1-4E8D-864D-D91626F0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A7AB22-7394-454F-9EB2-AE7BC6A6B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EA4430-6784-40A4-949A-B7D2A4435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9FC97F-36F0-49FA-9105-2215260E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C9FD93-1A78-40E1-B971-B87ABE31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F0CC83-86EC-4751-A397-B570897C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87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ABC6D2-D90C-4B49-9A96-3502F09B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0ED43-50F3-4CEF-9986-8DC470B1F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2AB269-E247-45F2-BEFC-5C9F9BBC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66B3-7BAE-4221-80AA-4BD407DA11FC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217A94-4A02-4AD5-B524-0FDDA8D21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B0B4AE-4C6B-44E2-97EE-5A2ECFD5C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07B9-1E95-4FBB-BBC8-970CCA5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62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7D683FE-05D9-47B2-BD81-A89A6C72770D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pt-BR" sz="1000">
              <a:solidFill>
                <a:srgbClr val="00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A23CC3-9534-405A-BFFC-4A7201B6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" t="11650" r="1117" b="4466"/>
          <a:stretch/>
        </p:blipFill>
        <p:spPr>
          <a:xfrm>
            <a:off x="0" y="0"/>
            <a:ext cx="12192000" cy="69263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89D326F-FC33-4779-BC8F-3BC0D11ECE9C}"/>
              </a:ext>
            </a:extLst>
          </p:cNvPr>
          <p:cNvSpPr txBox="1"/>
          <p:nvPr/>
        </p:nvSpPr>
        <p:spPr>
          <a:xfrm>
            <a:off x="7785718" y="2050742"/>
            <a:ext cx="423464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Siemens Sans SC Black" pitchFamily="2" charset="0"/>
              </a:rPr>
              <a:t>(1) Clicar em Restrito</a:t>
            </a:r>
          </a:p>
          <a:p>
            <a:r>
              <a:rPr lang="pt-BR" dirty="0">
                <a:solidFill>
                  <a:schemeClr val="bg1"/>
                </a:solidFill>
                <a:latin typeface="Siemens Sans SC Black" pitchFamily="2" charset="0"/>
              </a:rPr>
              <a:t>Inserir seu CPF e senha</a:t>
            </a:r>
          </a:p>
          <a:p>
            <a:endParaRPr lang="pt-BR" sz="1500" dirty="0">
              <a:solidFill>
                <a:schemeClr val="bg1"/>
              </a:solidFill>
              <a:latin typeface="Siemens Sans SC Black" pitchFamily="2" charset="0"/>
            </a:endParaRPr>
          </a:p>
          <a:p>
            <a:r>
              <a:rPr lang="pt-BR" sz="1500" dirty="0">
                <a:solidFill>
                  <a:schemeClr val="bg1"/>
                </a:solidFill>
                <a:latin typeface="Siemens Sans SC Black" pitchFamily="2" charset="0"/>
              </a:rPr>
              <a:t>Esqueceu a senha? Sem problemas!        Clique em Esqueci Minha Senha, </a:t>
            </a:r>
          </a:p>
          <a:p>
            <a:r>
              <a:rPr lang="pt-BR" sz="1500" dirty="0">
                <a:solidFill>
                  <a:schemeClr val="bg1"/>
                </a:solidFill>
                <a:latin typeface="Siemens Sans SC Black" pitchFamily="2" charset="0"/>
              </a:rPr>
              <a:t>Automaticamente o sistema lhe enviará uma senha provisória por </a:t>
            </a:r>
            <a:r>
              <a:rPr lang="pt-BR" sz="1500" dirty="0" err="1">
                <a:solidFill>
                  <a:schemeClr val="bg1"/>
                </a:solidFill>
                <a:latin typeface="Siemens Sans SC Black" pitchFamily="2" charset="0"/>
              </a:rPr>
              <a:t>email</a:t>
            </a:r>
            <a:r>
              <a:rPr lang="pt-BR" sz="1500" dirty="0">
                <a:solidFill>
                  <a:schemeClr val="bg1"/>
                </a:solidFill>
                <a:latin typeface="Siemens Sans SC Black" pitchFamily="2" charset="0"/>
              </a:rPr>
              <a:t>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506980D-F605-4FC0-B7C2-9580B05610BA}"/>
              </a:ext>
            </a:extLst>
          </p:cNvPr>
          <p:cNvSpPr/>
          <p:nvPr/>
        </p:nvSpPr>
        <p:spPr>
          <a:xfrm>
            <a:off x="10919534" y="-34154"/>
            <a:ext cx="999232" cy="97518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037783D-16E1-44A1-B67F-FB01EAD43007}"/>
              </a:ext>
            </a:extLst>
          </p:cNvPr>
          <p:cNvCxnSpPr>
            <a:cxnSpLocks/>
          </p:cNvCxnSpPr>
          <p:nvPr/>
        </p:nvCxnSpPr>
        <p:spPr>
          <a:xfrm flipV="1">
            <a:off x="10897834" y="1327060"/>
            <a:ext cx="521316" cy="88051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2CEEF6-81A0-4204-B591-22B67D9C2CDB}"/>
              </a:ext>
            </a:extLst>
          </p:cNvPr>
          <p:cNvSpPr txBox="1"/>
          <p:nvPr/>
        </p:nvSpPr>
        <p:spPr>
          <a:xfrm>
            <a:off x="72747" y="1188968"/>
            <a:ext cx="654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Siemens Sans SC Black" pitchFamily="2" charset="0"/>
              </a:rPr>
              <a:t>TUTORIAL PARA SOLICITAÇÃO DE EMPRÉSTIMO</a:t>
            </a:r>
          </a:p>
        </p:txBody>
      </p:sp>
    </p:spTree>
    <p:extLst>
      <p:ext uri="{BB962C8B-B14F-4D97-AF65-F5344CB8AC3E}">
        <p14:creationId xmlns:p14="http://schemas.microsoft.com/office/powerpoint/2010/main" val="155034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ECD010-691E-4A56-9719-C83AFAF29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9" r="971" b="4726"/>
          <a:stretch/>
        </p:blipFill>
        <p:spPr>
          <a:xfrm>
            <a:off x="0" y="71021"/>
            <a:ext cx="12367353" cy="69175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92152A5-A223-49C1-9A15-6F8B354FA391}"/>
              </a:ext>
            </a:extLst>
          </p:cNvPr>
          <p:cNvSpPr/>
          <p:nvPr/>
        </p:nvSpPr>
        <p:spPr>
          <a:xfrm>
            <a:off x="106531" y="1276350"/>
            <a:ext cx="3636794" cy="435762"/>
          </a:xfrm>
          <a:prstGeom prst="rect">
            <a:avLst/>
          </a:prstGeom>
          <a:solidFill>
            <a:srgbClr val="32B8C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0000"/>
              </a:highligh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2E6910-E918-4174-99E7-37F080D98AF3}"/>
              </a:ext>
            </a:extLst>
          </p:cNvPr>
          <p:cNvSpPr/>
          <p:nvPr/>
        </p:nvSpPr>
        <p:spPr>
          <a:xfrm>
            <a:off x="106531" y="4089983"/>
            <a:ext cx="2982897" cy="150032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595780E-7F97-4029-999C-0531EA62C85D}"/>
              </a:ext>
            </a:extLst>
          </p:cNvPr>
          <p:cNvCxnSpPr>
            <a:cxnSpLocks/>
          </p:cNvCxnSpPr>
          <p:nvPr/>
        </p:nvCxnSpPr>
        <p:spPr>
          <a:xfrm>
            <a:off x="506028" y="3650571"/>
            <a:ext cx="310716" cy="62137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9BD8AF-C221-4C7D-80FA-9BCAAE8EF67F}"/>
              </a:ext>
            </a:extLst>
          </p:cNvPr>
          <p:cNvSpPr txBox="1"/>
          <p:nvPr/>
        </p:nvSpPr>
        <p:spPr>
          <a:xfrm>
            <a:off x="315156" y="4172744"/>
            <a:ext cx="14603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(2) Clicar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4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436517F-A552-4A55-A819-6F72906B7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12557" r="2500" b="16634"/>
          <a:stretch/>
        </p:blipFill>
        <p:spPr>
          <a:xfrm>
            <a:off x="50307" y="9986"/>
            <a:ext cx="12091386" cy="648957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3EF8414-05A8-4605-B8BA-C315A9BCBF2A}"/>
              </a:ext>
            </a:extLst>
          </p:cNvPr>
          <p:cNvSpPr txBox="1"/>
          <p:nvPr/>
        </p:nvSpPr>
        <p:spPr>
          <a:xfrm>
            <a:off x="2867486" y="4119239"/>
            <a:ext cx="864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3- Data Solicitação: é a data do crédito em conta, em caso de aprovação</a:t>
            </a:r>
          </a:p>
          <a:p>
            <a:r>
              <a:rPr lang="pt-BR" dirty="0">
                <a:latin typeface="Siemens Sans SC Black" pitchFamily="2" charset="0"/>
              </a:rPr>
              <a:t>4- Digitar o valor desejado</a:t>
            </a:r>
          </a:p>
          <a:p>
            <a:r>
              <a:rPr lang="pt-BR" dirty="0">
                <a:latin typeface="Siemens Sans SC Black" pitchFamily="2" charset="0"/>
              </a:rPr>
              <a:t>5- Selecionar a quantidade de parcelas para pagamento</a:t>
            </a:r>
          </a:p>
          <a:p>
            <a:r>
              <a:rPr lang="pt-BR" dirty="0">
                <a:latin typeface="Siemens Sans SC Black" pitchFamily="2" charset="0"/>
              </a:rPr>
              <a:t>6- Clique em simular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48E9C9-73A7-40DF-8F99-AE256FFE6402}"/>
              </a:ext>
            </a:extLst>
          </p:cNvPr>
          <p:cNvSpPr txBox="1"/>
          <p:nvPr/>
        </p:nvSpPr>
        <p:spPr>
          <a:xfrm>
            <a:off x="2919272" y="2576395"/>
            <a:ext cx="6480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(3)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11713B-5386-4A25-8A05-416119955A48}"/>
              </a:ext>
            </a:extLst>
          </p:cNvPr>
          <p:cNvSpPr txBox="1"/>
          <p:nvPr/>
        </p:nvSpPr>
        <p:spPr>
          <a:xfrm>
            <a:off x="5179381" y="2576395"/>
            <a:ext cx="6480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(4)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37ED67-EEFD-40DE-B41D-E089CAF09908}"/>
              </a:ext>
            </a:extLst>
          </p:cNvPr>
          <p:cNvSpPr txBox="1"/>
          <p:nvPr/>
        </p:nvSpPr>
        <p:spPr>
          <a:xfrm>
            <a:off x="7839721" y="2576395"/>
            <a:ext cx="6480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(5)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2179FAA-522E-455B-81A1-DF21BEA6C14E}"/>
              </a:ext>
            </a:extLst>
          </p:cNvPr>
          <p:cNvCxnSpPr>
            <a:cxnSpLocks/>
          </p:cNvCxnSpPr>
          <p:nvPr/>
        </p:nvCxnSpPr>
        <p:spPr>
          <a:xfrm flipV="1">
            <a:off x="4838330" y="3115004"/>
            <a:ext cx="341051" cy="40943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5EEDC6A-3272-4EEC-A822-5B3D084C3431}"/>
              </a:ext>
            </a:extLst>
          </p:cNvPr>
          <p:cNvCxnSpPr>
            <a:cxnSpLocks/>
          </p:cNvCxnSpPr>
          <p:nvPr/>
        </p:nvCxnSpPr>
        <p:spPr>
          <a:xfrm flipV="1">
            <a:off x="8970887" y="3115003"/>
            <a:ext cx="341051" cy="40943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9FF149-7C4F-42F5-AE05-A2217A0FD517}"/>
              </a:ext>
            </a:extLst>
          </p:cNvPr>
          <p:cNvSpPr txBox="1"/>
          <p:nvPr/>
        </p:nvSpPr>
        <p:spPr>
          <a:xfrm>
            <a:off x="10602897" y="5785194"/>
            <a:ext cx="6480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(6)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6EE41DD-9FA9-48BF-93E6-071191E892A9}"/>
              </a:ext>
            </a:extLst>
          </p:cNvPr>
          <p:cNvCxnSpPr>
            <a:cxnSpLocks/>
          </p:cNvCxnSpPr>
          <p:nvPr/>
        </p:nvCxnSpPr>
        <p:spPr>
          <a:xfrm>
            <a:off x="11114843" y="5140171"/>
            <a:ext cx="399494" cy="5725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4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515A2D-FB25-4D9A-B17D-CA7CC29A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2" t="9664" r="1742" b="11560"/>
          <a:stretch/>
        </p:blipFill>
        <p:spPr>
          <a:xfrm>
            <a:off x="-58723" y="0"/>
            <a:ext cx="12250723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1AE2C58-A12C-4477-9E40-BC45AB40F397}"/>
              </a:ext>
            </a:extLst>
          </p:cNvPr>
          <p:cNvSpPr/>
          <p:nvPr/>
        </p:nvSpPr>
        <p:spPr>
          <a:xfrm>
            <a:off x="5537327" y="6088202"/>
            <a:ext cx="391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(7) Clique em Enviar Solicitação</a:t>
            </a: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8E30AAF-B5E4-40BE-81F9-F9311F478081}"/>
              </a:ext>
            </a:extLst>
          </p:cNvPr>
          <p:cNvCxnSpPr>
            <a:cxnSpLocks/>
          </p:cNvCxnSpPr>
          <p:nvPr/>
        </p:nvCxnSpPr>
        <p:spPr>
          <a:xfrm flipV="1">
            <a:off x="10274617" y="6457534"/>
            <a:ext cx="341051" cy="40943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1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81A83D-F555-47EA-BDD2-C11997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 t="12945" r="4321" b="14822"/>
          <a:stretch/>
        </p:blipFill>
        <p:spPr>
          <a:xfrm>
            <a:off x="72500" y="0"/>
            <a:ext cx="12046999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789A01-B08A-411D-8834-9FCB652255F5}"/>
              </a:ext>
            </a:extLst>
          </p:cNvPr>
          <p:cNvSpPr txBox="1"/>
          <p:nvPr/>
        </p:nvSpPr>
        <p:spPr>
          <a:xfrm>
            <a:off x="2876365" y="1376038"/>
            <a:ext cx="625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Após a leitura do contrato, clicar em: aceitar o contrato.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21E150-9CAF-4013-83F9-7690D37C7FBF}"/>
              </a:ext>
            </a:extLst>
          </p:cNvPr>
          <p:cNvSpPr txBox="1"/>
          <p:nvPr/>
        </p:nvSpPr>
        <p:spPr>
          <a:xfrm>
            <a:off x="8276947" y="5212657"/>
            <a:ext cx="6480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7662F3-4700-4226-B0BE-4D871E330CCF}"/>
              </a:ext>
            </a:extLst>
          </p:cNvPr>
          <p:cNvSpPr txBox="1"/>
          <p:nvPr/>
        </p:nvSpPr>
        <p:spPr>
          <a:xfrm>
            <a:off x="7165757" y="4457232"/>
            <a:ext cx="14603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iemens Sans SC Black" pitchFamily="2" charset="0"/>
              </a:rPr>
              <a:t>(8) Clicar </a:t>
            </a:r>
          </a:p>
          <a:p>
            <a:endParaRPr lang="pt-BR" sz="1100" dirty="0">
              <a:latin typeface="Siemens Sans SC Black" pitchFamily="2" charset="0"/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E359467-E32B-4E44-BF50-AA0A31142745}"/>
              </a:ext>
            </a:extLst>
          </p:cNvPr>
          <p:cNvCxnSpPr>
            <a:cxnSpLocks/>
          </p:cNvCxnSpPr>
          <p:nvPr/>
        </p:nvCxnSpPr>
        <p:spPr>
          <a:xfrm>
            <a:off x="8418619" y="4779026"/>
            <a:ext cx="207516" cy="60547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49F9022-1481-471D-976B-69F9A1D21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1" t="33786" r="12330" b="41980"/>
          <a:stretch/>
        </p:blipFill>
        <p:spPr>
          <a:xfrm>
            <a:off x="0" y="106532"/>
            <a:ext cx="12192000" cy="34252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233949-6E9A-4964-95F0-3AA76AEFFE44}"/>
              </a:ext>
            </a:extLst>
          </p:cNvPr>
          <p:cNvSpPr txBox="1"/>
          <p:nvPr/>
        </p:nvSpPr>
        <p:spPr>
          <a:xfrm>
            <a:off x="431007" y="3468847"/>
            <a:ext cx="3562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Enviar a solicitação de</a:t>
            </a:r>
          </a:p>
          <a:p>
            <a:r>
              <a:rPr lang="pt-BR" dirty="0"/>
              <a:t>     empréstimo;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Aguardar o e-mail da Previ solicitando os seus                   dados bancários;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Responder o e-mail com os dados solicitados;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66E879-6905-4E22-9C05-DE195304FF28}"/>
              </a:ext>
            </a:extLst>
          </p:cNvPr>
          <p:cNvSpPr txBox="1"/>
          <p:nvPr/>
        </p:nvSpPr>
        <p:spPr>
          <a:xfrm>
            <a:off x="4216892" y="3475851"/>
            <a:ext cx="36398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Até 6ª feira às 16h, é encaminhado um e-mail com a solicitação Aprovada ou Negada; 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Mantenha-se atendo às instruções do e-mail;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45A210-49FF-4EE2-BC31-EA780906546E}"/>
              </a:ext>
            </a:extLst>
          </p:cNvPr>
          <p:cNvSpPr txBox="1"/>
          <p:nvPr/>
        </p:nvSpPr>
        <p:spPr>
          <a:xfrm>
            <a:off x="8018754" y="3475851"/>
            <a:ext cx="3639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Data prevista para crédito:          4ª feira seguinte à semana de solicitação, ou dia útil imediatamente posterior;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O depósito ocorre durante o expediente bancário.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421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191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Siemens Sans SC Black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Araujo, Jessica Catalao Da Cruz (SE LA BR)</dc:creator>
  <cp:keywords>C_Unrestricted</cp:keywords>
  <cp:lastModifiedBy>Araujo, Jessica Catalao Da Cruz (SE LA BR)</cp:lastModifiedBy>
  <cp:revision>18</cp:revision>
  <dcterms:created xsi:type="dcterms:W3CDTF">2020-06-12T13:22:55Z</dcterms:created>
  <dcterms:modified xsi:type="dcterms:W3CDTF">2020-07-03T11:26:49Z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sodocoClasLang">
    <vt:lpwstr>Sem restrições</vt:lpwstr>
  </property>
  <property fmtid="{D5CDD505-2E9C-101B-9397-08002B2CF9AE}" pid="4" name="sodocoClasLangId">
    <vt:i4>0</vt:i4>
  </property>
  <property fmtid="{D5CDD505-2E9C-101B-9397-08002B2CF9AE}" pid="5" name="sodocoClasId">
    <vt:i4>0</vt:i4>
  </property>
</Properties>
</file>